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4"/>
  </p:notesMasterIdLst>
  <p:sldIdLst>
    <p:sldId id="364" r:id="rId3"/>
    <p:sldId id="367" r:id="rId4"/>
    <p:sldId id="370" r:id="rId5"/>
    <p:sldId id="289" r:id="rId6"/>
    <p:sldId id="290" r:id="rId7"/>
    <p:sldId id="291" r:id="rId8"/>
    <p:sldId id="373" r:id="rId9"/>
    <p:sldId id="293" r:id="rId10"/>
    <p:sldId id="260" r:id="rId11"/>
    <p:sldId id="261" r:id="rId12"/>
    <p:sldId id="262" r:id="rId13"/>
    <p:sldId id="263" r:id="rId14"/>
    <p:sldId id="266" r:id="rId15"/>
    <p:sldId id="374" r:id="rId16"/>
    <p:sldId id="375" r:id="rId17"/>
    <p:sldId id="274" r:id="rId18"/>
    <p:sldId id="376" r:id="rId19"/>
    <p:sldId id="410" r:id="rId20"/>
    <p:sldId id="411" r:id="rId21"/>
    <p:sldId id="412" r:id="rId22"/>
    <p:sldId id="413" r:id="rId23"/>
    <p:sldId id="414" r:id="rId24"/>
    <p:sldId id="415" r:id="rId25"/>
    <p:sldId id="416" r:id="rId26"/>
    <p:sldId id="304" r:id="rId27"/>
    <p:sldId id="305" r:id="rId28"/>
    <p:sldId id="303" r:id="rId29"/>
    <p:sldId id="306" r:id="rId30"/>
    <p:sldId id="408" r:id="rId31"/>
    <p:sldId id="309" r:id="rId32"/>
    <p:sldId id="310" r:id="rId33"/>
    <p:sldId id="311" r:id="rId34"/>
    <p:sldId id="312" r:id="rId35"/>
    <p:sldId id="315" r:id="rId36"/>
    <p:sldId id="417" r:id="rId37"/>
    <p:sldId id="384" r:id="rId38"/>
    <p:sldId id="418" r:id="rId39"/>
    <p:sldId id="419" r:id="rId40"/>
    <p:sldId id="420" r:id="rId41"/>
    <p:sldId id="421" r:id="rId42"/>
    <p:sldId id="422" r:id="rId43"/>
    <p:sldId id="423" r:id="rId44"/>
    <p:sldId id="424" r:id="rId45"/>
    <p:sldId id="425" r:id="rId46"/>
    <p:sldId id="426" r:id="rId47"/>
    <p:sldId id="427" r:id="rId48"/>
    <p:sldId id="428" r:id="rId49"/>
    <p:sldId id="429" r:id="rId50"/>
    <p:sldId id="430" r:id="rId51"/>
    <p:sldId id="431" r:id="rId52"/>
    <p:sldId id="432" r:id="rId53"/>
    <p:sldId id="435" r:id="rId54"/>
    <p:sldId id="436" r:id="rId55"/>
    <p:sldId id="437" r:id="rId56"/>
    <p:sldId id="438" r:id="rId57"/>
    <p:sldId id="439" r:id="rId58"/>
    <p:sldId id="433" r:id="rId59"/>
    <p:sldId id="434" r:id="rId60"/>
    <p:sldId id="440" r:id="rId61"/>
    <p:sldId id="441" r:id="rId62"/>
    <p:sldId id="442" r:id="rId6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F0CC"/>
    <a:srgbClr val="86E381"/>
    <a:srgbClr val="A0FCB4"/>
    <a:srgbClr val="FFFF99"/>
    <a:srgbClr val="FFFF66"/>
    <a:srgbClr val="CCECFF"/>
    <a:srgbClr val="FFFFD1"/>
    <a:srgbClr val="FFFFAF"/>
    <a:srgbClr val="F68D36"/>
    <a:srgbClr val="DEF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70" autoAdjust="0"/>
    <p:restoredTop sz="94660"/>
  </p:normalViewPr>
  <p:slideViewPr>
    <p:cSldViewPr>
      <p:cViewPr varScale="1">
        <p:scale>
          <a:sx n="84" d="100"/>
          <a:sy n="84" d="100"/>
        </p:scale>
        <p:origin x="1080" y="1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07341338107429E-2"/>
          <c:y val="0.10879629629629807"/>
          <c:w val="0.93444218309900218"/>
          <c:h val="0.89120366122843253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CCFF99"/>
              </a:solidFill>
            </c:spPr>
          </c:dPt>
          <c:dPt>
            <c:idx val="1"/>
            <c:bubble3D val="0"/>
            <c:spPr>
              <a:solidFill>
                <a:srgbClr val="FFE401"/>
              </a:solidFill>
            </c:spPr>
          </c:dPt>
          <c:dLbls>
            <c:dLbl>
              <c:idx val="0"/>
              <c:layout>
                <c:manualLayout>
                  <c:x val="7.0128851190088964E-2"/>
                  <c:y val="-0.72592303560431204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600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НДФЛ, 90,7%</a:t>
                    </a:r>
                    <a:endParaRPr lang="ru-RU" sz="1600" b="1" dirty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9023337452466022E-2"/>
                  <c:y val="2.6560789161133168E-3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600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Прочие налоги</a:t>
                    </a:r>
                    <a:r>
                      <a:rPr lang="ru-RU" sz="1600" b="1" baseline="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9,3</a:t>
                    </a:r>
                    <a:r>
                      <a:rPr lang="ru-RU" sz="1600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ru-RU" sz="1600" b="1" dirty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Лист1!$B$3:$B$4</c:f>
              <c:strCache>
                <c:ptCount val="2"/>
                <c:pt idx="0">
                  <c:v>НДФЛ </c:v>
                </c:pt>
                <c:pt idx="1">
                  <c:v>Прочие налоги</c:v>
                </c:pt>
              </c:strCache>
            </c:strRef>
          </c:cat>
          <c:val>
            <c:numRef>
              <c:f>Лист1!$C$3:$C$4</c:f>
              <c:numCache>
                <c:formatCode>0%</c:formatCode>
                <c:ptCount val="2"/>
                <c:pt idx="0">
                  <c:v>0.91</c:v>
                </c:pt>
                <c:pt idx="1">
                  <c:v>9.0000000000000066E-2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307444715203497E-2"/>
          <c:y val="2.8328471315980427E-2"/>
          <c:w val="0.58190013035926258"/>
          <c:h val="0.8750000442979500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6"/>
          <c:dPt>
            <c:idx val="0"/>
            <c:bubble3D val="0"/>
            <c:spPr>
              <a:solidFill>
                <a:srgbClr val="CCFF33"/>
              </a:solidFill>
            </c:spPr>
          </c:dPt>
          <c:dPt>
            <c:idx val="1"/>
            <c:bubble3D val="0"/>
            <c:spPr>
              <a:solidFill>
                <a:srgbClr val="CCFF99"/>
              </a:solidFill>
            </c:spPr>
          </c:dPt>
          <c:dPt>
            <c:idx val="2"/>
            <c:bubble3D val="0"/>
            <c:spPr>
              <a:solidFill>
                <a:srgbClr val="FFFF66"/>
              </a:solidFill>
            </c:spPr>
          </c:dPt>
          <c:dPt>
            <c:idx val="3"/>
            <c:bubble3D val="0"/>
            <c:spPr>
              <a:solidFill>
                <a:srgbClr val="FF9900"/>
              </a:solidFill>
            </c:spPr>
          </c:dPt>
          <c:dPt>
            <c:idx val="4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-1.9341006838889271E-2"/>
                  <c:y val="-0.11114993283416039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29,7 %</a:t>
                    </a:r>
                  </a:p>
                  <a:p>
                    <a:r>
                      <a:rPr lang="ru-RU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30,0 млн. руб.</a:t>
                    </a:r>
                    <a:endParaRPr lang="ru-RU" b="1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3365309375812515E-2"/>
                  <c:y val="3.5735575381979863E-2"/>
                </c:manualLayout>
              </c:layout>
              <c:tx>
                <c:rich>
                  <a:bodyPr/>
                  <a:lstStyle/>
                  <a:p>
                    <a:r>
                      <a:rPr lang="ru-RU" b="1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29,5%</a:t>
                    </a:r>
                  </a:p>
                  <a:p>
                    <a:r>
                      <a:rPr lang="ru-RU" b="1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29,8 млн. руб.</a:t>
                    </a:r>
                    <a:endParaRPr lang="ru-RU" b="1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783978723860727E-2"/>
                  <c:y val="0.23276700463755964"/>
                </c:manualLayout>
              </c:layout>
              <c:tx>
                <c:rich>
                  <a:bodyPr/>
                  <a:lstStyle/>
                  <a:p>
                    <a:r>
                      <a:rPr lang="ru-RU" b="1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24,3%</a:t>
                    </a:r>
                  </a:p>
                  <a:p>
                    <a:r>
                      <a:rPr lang="ru-RU" b="1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24,6 млн. руб.</a:t>
                    </a:r>
                    <a:endParaRPr lang="ru-RU" b="1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1814226205213894E-2"/>
                  <c:y val="-6.220853868556684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13,7%</a:t>
                    </a:r>
                  </a:p>
                  <a:p>
                    <a:r>
                      <a:rPr lang="ru-RU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13,9 млн. руб.</a:t>
                    </a:r>
                    <a:endParaRPr lang="ru-RU" b="1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1300369403029067"/>
                  <c:y val="-3.2315856766401072E-2"/>
                </c:manualLayout>
              </c:layout>
              <c:tx>
                <c:rich>
                  <a:bodyPr/>
                  <a:lstStyle/>
                  <a:p>
                    <a:r>
                      <a:rPr lang="ru-RU" b="1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2,8%</a:t>
                    </a:r>
                  </a:p>
                  <a:p>
                    <a:r>
                      <a:rPr lang="ru-RU" b="1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2,8 млн. руб.</a:t>
                    </a:r>
                    <a:endParaRPr lang="ru-RU" b="1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Арендная плата за земельные участки и муниципальное имущество</c:v>
                </c:pt>
                <c:pt idx="1">
                  <c:v>Плата за негативное воздействие на окружающую среду</c:v>
                </c:pt>
                <c:pt idx="2">
                  <c:v>Штрафы, санкции, возмещение ущерба</c:v>
                </c:pt>
                <c:pt idx="3">
                  <c:v>Доходы от продажи земельных участков и муниципального имущества</c:v>
                </c:pt>
                <c:pt idx="4">
                  <c:v>Прочие доходы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30</c:v>
                </c:pt>
                <c:pt idx="1">
                  <c:v>29.8</c:v>
                </c:pt>
                <c:pt idx="2">
                  <c:v>24.6</c:v>
                </c:pt>
                <c:pt idx="3">
                  <c:v>13.9</c:v>
                </c:pt>
                <c:pt idx="4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940080374022438"/>
          <c:y val="1.2138064482030239E-2"/>
          <c:w val="0.31035425912921383"/>
          <c:h val="0.98786193551796975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7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33350"/>
              <a:bevelB w="114300" h="114300"/>
            </a:sp3d>
          </c:spPr>
          <c:invertIfNegative val="0"/>
          <c:dLbls>
            <c:dLbl>
              <c:idx val="0"/>
              <c:layout>
                <c:manualLayout>
                  <c:x val="1.5872904776569501E-3"/>
                  <c:y val="-0.329788351995508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174580955313905E-3"/>
                  <c:y val="-0.340094237995367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87290477657008E-3"/>
                  <c:y val="-0.409658968494420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0.409658968494420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9364523882847777E-3"/>
                  <c:y val="-0.394200139494630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872904776569501E-3"/>
                  <c:y val="-0.352976595495192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696</c:v>
                </c:pt>
                <c:pt idx="1">
                  <c:v>732</c:v>
                </c:pt>
                <c:pt idx="2">
                  <c:v>886</c:v>
                </c:pt>
                <c:pt idx="3">
                  <c:v>845</c:v>
                </c:pt>
                <c:pt idx="4">
                  <c:v>777</c:v>
                </c:pt>
                <c:pt idx="5">
                  <c:v>667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6752160"/>
        <c:axId val="286748800"/>
      </c:barChart>
      <c:catAx>
        <c:axId val="286752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6748800"/>
        <c:crosses val="autoZero"/>
        <c:auto val="1"/>
        <c:lblAlgn val="ctr"/>
        <c:lblOffset val="100"/>
        <c:noMultiLvlLbl val="0"/>
      </c:catAx>
      <c:valAx>
        <c:axId val="286748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67521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8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explosion val="1"/>
            <c:spPr>
              <a:solidFill>
                <a:schemeClr val="accent4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3"/>
            <c:bubble3D val="0"/>
            <c:spPr>
              <a:solidFill>
                <a:srgbClr val="FF8E01"/>
              </a:solidFill>
            </c:spPr>
          </c:dPt>
          <c:dPt>
            <c:idx val="4"/>
            <c:bubble3D val="0"/>
            <c:spPr>
              <a:solidFill>
                <a:srgbClr val="FFE401"/>
              </a:solidFill>
            </c:spPr>
          </c:dPt>
          <c:cat>
            <c:strRef>
              <c:f>Лист1!$A$2:$A$6</c:f>
              <c:strCache>
                <c:ptCount val="5"/>
                <c:pt idx="0">
                  <c:v> Федеральный бюджет</c:v>
                </c:pt>
                <c:pt idx="1">
                  <c:v>Региональный  бюджет</c:v>
                </c:pt>
                <c:pt idx="2">
                  <c:v>Муниципальный бюджет</c:v>
                </c:pt>
                <c:pt idx="3">
                  <c:v>Доходы от приносящей доход деятельности</c:v>
                </c:pt>
                <c:pt idx="4">
                  <c:v>Бюджет сельских поселений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0.35000000000000009</c:v>
                </c:pt>
                <c:pt idx="1">
                  <c:v>31.9</c:v>
                </c:pt>
                <c:pt idx="2">
                  <c:v>162.70999999999998</c:v>
                </c:pt>
                <c:pt idx="3">
                  <c:v>17</c:v>
                </c:pt>
                <c:pt idx="4">
                  <c:v>15.1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2693427277529801"/>
          <c:y val="0.17417488438266396"/>
          <c:w val="0.36371287580788031"/>
          <c:h val="0.65165023123467236"/>
        </c:manualLayout>
      </c:layout>
      <c:overlay val="0"/>
      <c:txPr>
        <a:bodyPr/>
        <a:lstStyle/>
        <a:p>
          <a:pPr>
            <a:defRPr sz="2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187A52-3873-4384-9A78-700B532A19AB}" type="doc">
      <dgm:prSet loTypeId="urn:microsoft.com/office/officeart/2005/8/layout/list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332CBF0-2E90-478B-94F4-3C88A48481DC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АО «Омский бекон»</a:t>
          </a:r>
          <a:endParaRPr lang="ru-RU" sz="2000" dirty="0"/>
        </a:p>
      </dgm:t>
    </dgm:pt>
    <dgm:pt modelId="{D98D6047-A31B-45A6-94D1-7A5B21A05F0A}" type="sibTrans" cxnId="{E59AB3D1-51B6-49EB-93E9-2C8A7D2D1CFD}">
      <dgm:prSet/>
      <dgm:spPr/>
      <dgm:t>
        <a:bodyPr/>
        <a:lstStyle/>
        <a:p>
          <a:endParaRPr lang="ru-RU"/>
        </a:p>
      </dgm:t>
    </dgm:pt>
    <dgm:pt modelId="{07A1A13C-91EB-4D3F-9119-9F7A67C6C555}" type="parTrans" cxnId="{E59AB3D1-51B6-49EB-93E9-2C8A7D2D1CFD}">
      <dgm:prSet/>
      <dgm:spPr/>
      <dgm:t>
        <a:bodyPr/>
        <a:lstStyle/>
        <a:p>
          <a:endParaRPr lang="ru-RU"/>
        </a:p>
      </dgm:t>
    </dgm:pt>
    <dgm:pt modelId="{C53E5E1E-1E97-428E-9A9E-2A70A5480E50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2000" b="1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АО «ПРОДО Птицефабрика Сибирская» </a:t>
          </a:r>
          <a:endParaRPr lang="ru-RU" sz="2000" b="1" dirty="0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gm:t>
    </dgm:pt>
    <dgm:pt modelId="{E59255FF-9595-4D7B-B11B-7EBFEE5A0537}" type="parTrans" cxnId="{F407F843-8035-4220-BC48-C4A461F8D2B6}">
      <dgm:prSet/>
      <dgm:spPr/>
      <dgm:t>
        <a:bodyPr/>
        <a:lstStyle/>
        <a:p>
          <a:endParaRPr lang="ru-RU"/>
        </a:p>
      </dgm:t>
    </dgm:pt>
    <dgm:pt modelId="{0502EDDA-C18D-4EE1-8C5E-ADCBDF8D438B}" type="sibTrans" cxnId="{F407F843-8035-4220-BC48-C4A461F8D2B6}">
      <dgm:prSet/>
      <dgm:spPr/>
      <dgm:t>
        <a:bodyPr/>
        <a:lstStyle/>
        <a:p>
          <a:endParaRPr lang="ru-RU"/>
        </a:p>
      </dgm:t>
    </dgm:pt>
    <dgm:pt modelId="{FF092FF4-1E2C-45D3-B5AF-1E834EBE8CDE}">
      <dgm:prSet custT="1"/>
      <dgm:spPr>
        <a:solidFill>
          <a:srgbClr val="A0FCB4"/>
        </a:solidFill>
      </dgm:spPr>
      <dgm:t>
        <a:bodyPr/>
        <a:lstStyle/>
        <a:p>
          <a:r>
            <a:rPr lang="ru-RU" sz="2000" b="1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ООО «Титан – Агро» </a:t>
          </a:r>
          <a:endParaRPr lang="ru-RU" sz="2000" b="1" dirty="0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gm:t>
    </dgm:pt>
    <dgm:pt modelId="{B06C16BB-A408-48C2-A3FA-1D2B7F1BEC62}" type="parTrans" cxnId="{359EB54E-9C6B-4C2D-8AC1-952C91C4ECE4}">
      <dgm:prSet/>
      <dgm:spPr/>
      <dgm:t>
        <a:bodyPr/>
        <a:lstStyle/>
        <a:p>
          <a:endParaRPr lang="ru-RU"/>
        </a:p>
      </dgm:t>
    </dgm:pt>
    <dgm:pt modelId="{D43FA9C7-877D-4459-9C77-396E0F1B91D4}" type="sibTrans" cxnId="{359EB54E-9C6B-4C2D-8AC1-952C91C4ECE4}">
      <dgm:prSet/>
      <dgm:spPr/>
      <dgm:t>
        <a:bodyPr/>
        <a:lstStyle/>
        <a:p>
          <a:endParaRPr lang="ru-RU"/>
        </a:p>
      </dgm:t>
    </dgm:pt>
    <dgm:pt modelId="{DC25234F-731E-4765-A1C7-BA7F722B559C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2000" b="1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СПК «Пушкинский»</a:t>
          </a:r>
          <a:endParaRPr lang="ru-RU" sz="2000" dirty="0"/>
        </a:p>
      </dgm:t>
    </dgm:pt>
    <dgm:pt modelId="{D71AE103-60C9-44F6-803F-0C97AEFB3821}" type="parTrans" cxnId="{C1B0DD6F-6CAB-465B-A427-F0239509B2A0}">
      <dgm:prSet/>
      <dgm:spPr/>
      <dgm:t>
        <a:bodyPr/>
        <a:lstStyle/>
        <a:p>
          <a:endParaRPr lang="ru-RU"/>
        </a:p>
      </dgm:t>
    </dgm:pt>
    <dgm:pt modelId="{3573EEE9-7226-4A34-AEEF-E37EA077D763}" type="sibTrans" cxnId="{C1B0DD6F-6CAB-465B-A427-F0239509B2A0}">
      <dgm:prSet/>
      <dgm:spPr/>
      <dgm:t>
        <a:bodyPr/>
        <a:lstStyle/>
        <a:p>
          <a:endParaRPr lang="ru-RU"/>
        </a:p>
      </dgm:t>
    </dgm:pt>
    <dgm:pt modelId="{512821DE-A0D0-4306-AA93-C307E22D8A14}">
      <dgm:prSet custT="1"/>
      <dgm:spPr>
        <a:solidFill>
          <a:srgbClr val="A0FCB4"/>
        </a:solidFill>
      </dgm:spPr>
      <dgm:t>
        <a:bodyPr/>
        <a:lstStyle/>
        <a:p>
          <a:r>
            <a:rPr lang="ru-RU" sz="2000" b="1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ООО «Лузинское молоко» </a:t>
          </a:r>
          <a:endParaRPr lang="ru-RU" sz="2000" b="1" dirty="0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gm:t>
    </dgm:pt>
    <dgm:pt modelId="{D2D3D716-DDFD-4CFD-91D8-C7041768DDC1}" type="parTrans" cxnId="{1C752680-52D7-4D43-B8B4-650B74193BB4}">
      <dgm:prSet/>
      <dgm:spPr/>
      <dgm:t>
        <a:bodyPr/>
        <a:lstStyle/>
        <a:p>
          <a:endParaRPr lang="ru-RU"/>
        </a:p>
      </dgm:t>
    </dgm:pt>
    <dgm:pt modelId="{10394163-52C4-4E9E-99A8-DABC4AC77506}" type="sibTrans" cxnId="{1C752680-52D7-4D43-B8B4-650B74193BB4}">
      <dgm:prSet/>
      <dgm:spPr/>
      <dgm:t>
        <a:bodyPr/>
        <a:lstStyle/>
        <a:p>
          <a:endParaRPr lang="ru-RU"/>
        </a:p>
      </dgm:t>
    </dgm:pt>
    <dgm:pt modelId="{AD00381B-6973-4D93-86F0-BACF1C04A779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2000" b="1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ООО «Морозовская птицефабрика»</a:t>
          </a:r>
          <a:endParaRPr lang="ru-RU" sz="2000" b="1" dirty="0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gm:t>
    </dgm:pt>
    <dgm:pt modelId="{E568D3C9-F9F7-4A3E-9F0A-6F0837982BD5}" type="parTrans" cxnId="{3C12830F-8D2C-4261-BF67-145EAE8A999E}">
      <dgm:prSet/>
      <dgm:spPr/>
      <dgm:t>
        <a:bodyPr/>
        <a:lstStyle/>
        <a:p>
          <a:endParaRPr lang="ru-RU"/>
        </a:p>
      </dgm:t>
    </dgm:pt>
    <dgm:pt modelId="{FD003E74-7A0A-45C2-AE38-F8A69AAF64CD}" type="sibTrans" cxnId="{3C12830F-8D2C-4261-BF67-145EAE8A999E}">
      <dgm:prSet/>
      <dgm:spPr/>
      <dgm:t>
        <a:bodyPr/>
        <a:lstStyle/>
        <a:p>
          <a:endParaRPr lang="ru-RU"/>
        </a:p>
      </dgm:t>
    </dgm:pt>
    <dgm:pt modelId="{65D7122B-3898-4412-9D28-14A050D2537C}">
      <dgm:prSet phldrT="[Текст]" custT="1"/>
      <dgm:spPr>
        <a:solidFill>
          <a:srgbClr val="A0FCB4"/>
        </a:solidFill>
      </dgm:spPr>
      <dgm:t>
        <a:bodyPr/>
        <a:lstStyle/>
        <a:p>
          <a:r>
            <a:rPr lang="ru-RU" sz="2000" b="1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ЗАО «Иртышское» </a:t>
          </a:r>
          <a:endParaRPr lang="ru-RU" sz="2000" dirty="0"/>
        </a:p>
      </dgm:t>
    </dgm:pt>
    <dgm:pt modelId="{AD1CBA6A-A307-4CC1-B512-869C97C97A99}" type="sibTrans" cxnId="{C9DCAD37-90F8-4B17-B5B7-BC96474F3110}">
      <dgm:prSet/>
      <dgm:spPr/>
      <dgm:t>
        <a:bodyPr/>
        <a:lstStyle/>
        <a:p>
          <a:endParaRPr lang="ru-RU"/>
        </a:p>
      </dgm:t>
    </dgm:pt>
    <dgm:pt modelId="{0ACC28A2-A579-42EA-B28F-6B53BD749947}" type="parTrans" cxnId="{C9DCAD37-90F8-4B17-B5B7-BC96474F3110}">
      <dgm:prSet/>
      <dgm:spPr/>
      <dgm:t>
        <a:bodyPr/>
        <a:lstStyle/>
        <a:p>
          <a:endParaRPr lang="ru-RU"/>
        </a:p>
      </dgm:t>
    </dgm:pt>
    <dgm:pt modelId="{78A39F13-8B0B-4D0D-BA3C-182800C5F9A7}" type="pres">
      <dgm:prSet presAssocID="{15187A52-3873-4384-9A78-700B532A19A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3D765C-6EB7-4581-8359-DA0DD01406F2}" type="pres">
      <dgm:prSet presAssocID="{E332CBF0-2E90-478B-94F4-3C88A48481DC}" presName="parentLin" presStyleCnt="0"/>
      <dgm:spPr/>
      <dgm:t>
        <a:bodyPr/>
        <a:lstStyle/>
        <a:p>
          <a:endParaRPr lang="ru-RU"/>
        </a:p>
      </dgm:t>
    </dgm:pt>
    <dgm:pt modelId="{DBC4BB93-8EDE-489A-94A1-427C7C6F7B42}" type="pres">
      <dgm:prSet presAssocID="{E332CBF0-2E90-478B-94F4-3C88A48481DC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F34D7728-2E7E-402D-AF1C-326DA02FFA99}" type="pres">
      <dgm:prSet presAssocID="{E332CBF0-2E90-478B-94F4-3C88A48481DC}" presName="parentText" presStyleLbl="node1" presStyleIdx="0" presStyleCnt="7" custLinFactNeighborX="2950" custLinFactNeighborY="92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59175-7309-48D7-8A08-DFC45EC091FB}" type="pres">
      <dgm:prSet presAssocID="{E332CBF0-2E90-478B-94F4-3C88A48481DC}" presName="negativeSpace" presStyleCnt="0"/>
      <dgm:spPr/>
      <dgm:t>
        <a:bodyPr/>
        <a:lstStyle/>
        <a:p>
          <a:endParaRPr lang="ru-RU"/>
        </a:p>
      </dgm:t>
    </dgm:pt>
    <dgm:pt modelId="{D3099E07-6151-4EAB-A528-16C015810785}" type="pres">
      <dgm:prSet presAssocID="{E332CBF0-2E90-478B-94F4-3C88A48481DC}" presName="childText" presStyleLbl="conFgAcc1" presStyleIdx="0" presStyleCnt="7" custLinFactNeighborX="-692" custLinFactNeighborY="89899">
        <dgm:presLayoutVars>
          <dgm:bulletEnabled val="1"/>
        </dgm:presLayoutVars>
      </dgm:prSet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1110471F-BCF4-46C0-AB2A-D6BDEC3913B4}" type="pres">
      <dgm:prSet presAssocID="{D98D6047-A31B-45A6-94D1-7A5B21A05F0A}" presName="spaceBetweenRectangles" presStyleCnt="0"/>
      <dgm:spPr/>
      <dgm:t>
        <a:bodyPr/>
        <a:lstStyle/>
        <a:p>
          <a:endParaRPr lang="ru-RU"/>
        </a:p>
      </dgm:t>
    </dgm:pt>
    <dgm:pt modelId="{CD886252-B5C1-4311-8551-ACA1B68BD81B}" type="pres">
      <dgm:prSet presAssocID="{65D7122B-3898-4412-9D28-14A050D2537C}" presName="parentLin" presStyleCnt="0"/>
      <dgm:spPr/>
      <dgm:t>
        <a:bodyPr/>
        <a:lstStyle/>
        <a:p>
          <a:endParaRPr lang="ru-RU"/>
        </a:p>
      </dgm:t>
    </dgm:pt>
    <dgm:pt modelId="{BFFE72D8-1301-41C3-85D5-06E5DFD90C3E}" type="pres">
      <dgm:prSet presAssocID="{65D7122B-3898-4412-9D28-14A050D2537C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BEAAF551-E48E-46B5-BB11-B73B73D29F75}" type="pres">
      <dgm:prSet presAssocID="{65D7122B-3898-4412-9D28-14A050D2537C}" presName="parentText" presStyleLbl="node1" presStyleIdx="1" presStyleCnt="7" custLinFactNeighborX="2950" custLinFactNeighborY="92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8400D5-8463-4304-9916-11BD522266F2}" type="pres">
      <dgm:prSet presAssocID="{65D7122B-3898-4412-9D28-14A050D2537C}" presName="negativeSpace" presStyleCnt="0"/>
      <dgm:spPr/>
      <dgm:t>
        <a:bodyPr/>
        <a:lstStyle/>
        <a:p>
          <a:endParaRPr lang="ru-RU"/>
        </a:p>
      </dgm:t>
    </dgm:pt>
    <dgm:pt modelId="{E96824FC-F82C-402A-B6C6-DA5AE81408E7}" type="pres">
      <dgm:prSet presAssocID="{65D7122B-3898-4412-9D28-14A050D2537C}" presName="childText" presStyleLbl="conFgAcc1" presStyleIdx="1" presStyleCnt="7" custLinFactNeighborX="-692" custLinFactNeighborY="89899">
        <dgm:presLayoutVars>
          <dgm:bulletEnabled val="1"/>
        </dgm:presLayoutVars>
      </dgm:prSet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9AFB5340-DE48-4F05-AEB8-DFE144718B09}" type="pres">
      <dgm:prSet presAssocID="{AD1CBA6A-A307-4CC1-B512-869C97C97A99}" presName="spaceBetweenRectangles" presStyleCnt="0"/>
      <dgm:spPr/>
      <dgm:t>
        <a:bodyPr/>
        <a:lstStyle/>
        <a:p>
          <a:endParaRPr lang="ru-RU"/>
        </a:p>
      </dgm:t>
    </dgm:pt>
    <dgm:pt modelId="{18FE96DA-10D6-430C-A593-EEC89614C9DE}" type="pres">
      <dgm:prSet presAssocID="{C53E5E1E-1E97-428E-9A9E-2A70A5480E50}" presName="parentLin" presStyleCnt="0"/>
      <dgm:spPr/>
      <dgm:t>
        <a:bodyPr/>
        <a:lstStyle/>
        <a:p>
          <a:endParaRPr lang="ru-RU"/>
        </a:p>
      </dgm:t>
    </dgm:pt>
    <dgm:pt modelId="{D13B0070-CF01-41EB-B0BA-87BCC431D2D5}" type="pres">
      <dgm:prSet presAssocID="{C53E5E1E-1E97-428E-9A9E-2A70A5480E50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BF3FCEAC-CB4E-473B-ADED-3B4E75D1AD36}" type="pres">
      <dgm:prSet presAssocID="{C53E5E1E-1E97-428E-9A9E-2A70A5480E50}" presName="parentText" presStyleLbl="node1" presStyleIdx="2" presStyleCnt="7" custLinFactNeighborX="2950" custLinFactNeighborY="92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1A1E1E-EBAA-4FD0-ACA2-2DA92218494F}" type="pres">
      <dgm:prSet presAssocID="{C53E5E1E-1E97-428E-9A9E-2A70A5480E50}" presName="negativeSpace" presStyleCnt="0"/>
      <dgm:spPr/>
      <dgm:t>
        <a:bodyPr/>
        <a:lstStyle/>
        <a:p>
          <a:endParaRPr lang="ru-RU"/>
        </a:p>
      </dgm:t>
    </dgm:pt>
    <dgm:pt modelId="{76C671DB-B7CE-4A43-B89B-9DFC16666DFB}" type="pres">
      <dgm:prSet presAssocID="{C53E5E1E-1E97-428E-9A9E-2A70A5480E50}" presName="childText" presStyleLbl="conFgAcc1" presStyleIdx="2" presStyleCnt="7" custLinFactNeighborX="-692" custLinFactNeighborY="89899">
        <dgm:presLayoutVars>
          <dgm:bulletEnabled val="1"/>
        </dgm:presLayoutVars>
      </dgm:prSet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D2A10C9B-80E7-4205-8375-6252FE4C04F8}" type="pres">
      <dgm:prSet presAssocID="{0502EDDA-C18D-4EE1-8C5E-ADCBDF8D438B}" presName="spaceBetweenRectangles" presStyleCnt="0"/>
      <dgm:spPr/>
      <dgm:t>
        <a:bodyPr/>
        <a:lstStyle/>
        <a:p>
          <a:endParaRPr lang="ru-RU"/>
        </a:p>
      </dgm:t>
    </dgm:pt>
    <dgm:pt modelId="{B6B8EF83-9D80-4E7D-84BA-B1BBA846F1B1}" type="pres">
      <dgm:prSet presAssocID="{FF092FF4-1E2C-45D3-B5AF-1E834EBE8CDE}" presName="parentLin" presStyleCnt="0"/>
      <dgm:spPr/>
      <dgm:t>
        <a:bodyPr/>
        <a:lstStyle/>
        <a:p>
          <a:endParaRPr lang="ru-RU"/>
        </a:p>
      </dgm:t>
    </dgm:pt>
    <dgm:pt modelId="{FFB26074-DFC1-4037-8E1F-48B1BBBE2347}" type="pres">
      <dgm:prSet presAssocID="{FF092FF4-1E2C-45D3-B5AF-1E834EBE8CDE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0B2C45BE-6056-4CCE-A638-45031EBAD754}" type="pres">
      <dgm:prSet presAssocID="{FF092FF4-1E2C-45D3-B5AF-1E834EBE8CDE}" presName="parentText" presStyleLbl="node1" presStyleIdx="3" presStyleCnt="7" custLinFactNeighborX="2950" custLinFactNeighborY="92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FACEA6-E887-4E7E-B950-FD587CB52BFD}" type="pres">
      <dgm:prSet presAssocID="{FF092FF4-1E2C-45D3-B5AF-1E834EBE8CDE}" presName="negativeSpace" presStyleCnt="0"/>
      <dgm:spPr/>
      <dgm:t>
        <a:bodyPr/>
        <a:lstStyle/>
        <a:p>
          <a:endParaRPr lang="ru-RU"/>
        </a:p>
      </dgm:t>
    </dgm:pt>
    <dgm:pt modelId="{E56CBE6B-61A0-4DBD-B02F-C5E730025943}" type="pres">
      <dgm:prSet presAssocID="{FF092FF4-1E2C-45D3-B5AF-1E834EBE8CDE}" presName="childText" presStyleLbl="conFgAcc1" presStyleIdx="3" presStyleCnt="7" custLinFactNeighborX="-692" custLinFactNeighborY="89899">
        <dgm:presLayoutVars>
          <dgm:bulletEnabled val="1"/>
        </dgm:presLayoutVars>
      </dgm:prSet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A4884CA4-4D45-4CFF-89CB-9F771EB7FAC8}" type="pres">
      <dgm:prSet presAssocID="{D43FA9C7-877D-4459-9C77-396E0F1B91D4}" presName="spaceBetweenRectangles" presStyleCnt="0"/>
      <dgm:spPr/>
      <dgm:t>
        <a:bodyPr/>
        <a:lstStyle/>
        <a:p>
          <a:endParaRPr lang="ru-RU"/>
        </a:p>
      </dgm:t>
    </dgm:pt>
    <dgm:pt modelId="{17C31DFE-F3E8-4885-990F-F20195643C50}" type="pres">
      <dgm:prSet presAssocID="{DC25234F-731E-4765-A1C7-BA7F722B559C}" presName="parentLin" presStyleCnt="0"/>
      <dgm:spPr/>
      <dgm:t>
        <a:bodyPr/>
        <a:lstStyle/>
        <a:p>
          <a:endParaRPr lang="ru-RU"/>
        </a:p>
      </dgm:t>
    </dgm:pt>
    <dgm:pt modelId="{0B4B3B64-F82C-4D34-980E-4A68A2D62E00}" type="pres">
      <dgm:prSet presAssocID="{DC25234F-731E-4765-A1C7-BA7F722B559C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72A4648F-0451-4787-AD20-02F3B4BF1C21}" type="pres">
      <dgm:prSet presAssocID="{DC25234F-731E-4765-A1C7-BA7F722B559C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AC7D2-3DB4-41A7-BDEA-2E3CA8B416F4}" type="pres">
      <dgm:prSet presAssocID="{DC25234F-731E-4765-A1C7-BA7F722B559C}" presName="negativeSpace" presStyleCnt="0"/>
      <dgm:spPr/>
      <dgm:t>
        <a:bodyPr/>
        <a:lstStyle/>
        <a:p>
          <a:endParaRPr lang="ru-RU"/>
        </a:p>
      </dgm:t>
    </dgm:pt>
    <dgm:pt modelId="{4426A112-510A-4513-9BE4-0D2C3454E797}" type="pres">
      <dgm:prSet presAssocID="{DC25234F-731E-4765-A1C7-BA7F722B559C}" presName="childText" presStyleLbl="conFgAcc1" presStyleIdx="4" presStyleCnt="7" custLinFactNeighborX="-692" custLinFactNeighborY="89899">
        <dgm:presLayoutVars>
          <dgm:bulletEnabled val="1"/>
        </dgm:presLayoutVars>
      </dgm:prSet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EA39F25B-B7D7-471A-A1AC-30D5E86741E0}" type="pres">
      <dgm:prSet presAssocID="{3573EEE9-7226-4A34-AEEF-E37EA077D763}" presName="spaceBetweenRectangles" presStyleCnt="0"/>
      <dgm:spPr/>
      <dgm:t>
        <a:bodyPr/>
        <a:lstStyle/>
        <a:p>
          <a:endParaRPr lang="ru-RU"/>
        </a:p>
      </dgm:t>
    </dgm:pt>
    <dgm:pt modelId="{6EBFA737-1A8B-413C-8209-2B4B88ED4F9D}" type="pres">
      <dgm:prSet presAssocID="{512821DE-A0D0-4306-AA93-C307E22D8A14}" presName="parentLin" presStyleCnt="0"/>
      <dgm:spPr/>
      <dgm:t>
        <a:bodyPr/>
        <a:lstStyle/>
        <a:p>
          <a:endParaRPr lang="ru-RU"/>
        </a:p>
      </dgm:t>
    </dgm:pt>
    <dgm:pt modelId="{1E5B26F3-B9FF-447A-AC3E-CE3A037B5470}" type="pres">
      <dgm:prSet presAssocID="{512821DE-A0D0-4306-AA93-C307E22D8A14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ED27DD7C-4386-40B5-8E3B-98155D4B696A}" type="pres">
      <dgm:prSet presAssocID="{512821DE-A0D0-4306-AA93-C307E22D8A14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E35BE-3150-484D-8B15-775DA91B833C}" type="pres">
      <dgm:prSet presAssocID="{512821DE-A0D0-4306-AA93-C307E22D8A14}" presName="negativeSpace" presStyleCnt="0"/>
      <dgm:spPr/>
      <dgm:t>
        <a:bodyPr/>
        <a:lstStyle/>
        <a:p>
          <a:endParaRPr lang="ru-RU"/>
        </a:p>
      </dgm:t>
    </dgm:pt>
    <dgm:pt modelId="{D12BAE26-58B8-496F-BC87-0344CF0FF37E}" type="pres">
      <dgm:prSet presAssocID="{512821DE-A0D0-4306-AA93-C307E22D8A14}" presName="childText" presStyleLbl="conFgAcc1" presStyleIdx="5" presStyleCnt="7">
        <dgm:presLayoutVars>
          <dgm:bulletEnabled val="1"/>
        </dgm:presLayoutVars>
      </dgm:prSet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6837EC5D-6D85-461A-A856-8F86B0AD41CA}" type="pres">
      <dgm:prSet presAssocID="{10394163-52C4-4E9E-99A8-DABC4AC77506}" presName="spaceBetweenRectangles" presStyleCnt="0"/>
      <dgm:spPr/>
      <dgm:t>
        <a:bodyPr/>
        <a:lstStyle/>
        <a:p>
          <a:endParaRPr lang="ru-RU"/>
        </a:p>
      </dgm:t>
    </dgm:pt>
    <dgm:pt modelId="{209016D3-43E2-4981-9B2F-138231EA0553}" type="pres">
      <dgm:prSet presAssocID="{AD00381B-6973-4D93-86F0-BACF1C04A779}" presName="parentLin" presStyleCnt="0"/>
      <dgm:spPr/>
      <dgm:t>
        <a:bodyPr/>
        <a:lstStyle/>
        <a:p>
          <a:endParaRPr lang="ru-RU"/>
        </a:p>
      </dgm:t>
    </dgm:pt>
    <dgm:pt modelId="{5AA9F101-F7E6-4DCD-9759-1CD87B424F8B}" type="pres">
      <dgm:prSet presAssocID="{AD00381B-6973-4D93-86F0-BACF1C04A779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4F333293-6514-44AC-839E-58F8CA9320E1}" type="pres">
      <dgm:prSet presAssocID="{AD00381B-6973-4D93-86F0-BACF1C04A77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8CE081-37FE-415D-AD39-8B95D2B0C8E3}" type="pres">
      <dgm:prSet presAssocID="{AD00381B-6973-4D93-86F0-BACF1C04A779}" presName="negativeSpace" presStyleCnt="0"/>
      <dgm:spPr/>
      <dgm:t>
        <a:bodyPr/>
        <a:lstStyle/>
        <a:p>
          <a:endParaRPr lang="ru-RU"/>
        </a:p>
      </dgm:t>
    </dgm:pt>
    <dgm:pt modelId="{03094D79-0E4D-41E2-A3BF-7F12A80D1A59}" type="pres">
      <dgm:prSet presAssocID="{AD00381B-6973-4D93-86F0-BACF1C04A779}" presName="childText" presStyleLbl="conFgAcc1" presStyleIdx="6" presStyleCnt="7">
        <dgm:presLayoutVars>
          <dgm:bulletEnabled val="1"/>
        </dgm:presLayoutVars>
      </dgm:prSet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</dgm:ptLst>
  <dgm:cxnLst>
    <dgm:cxn modelId="{9FBE0BD7-2732-45C3-A232-B452A8B54E3D}" type="presOf" srcId="{C53E5E1E-1E97-428E-9A9E-2A70A5480E50}" destId="{D13B0070-CF01-41EB-B0BA-87BCC431D2D5}" srcOrd="0" destOrd="0" presId="urn:microsoft.com/office/officeart/2005/8/layout/list1"/>
    <dgm:cxn modelId="{BB8F0F55-B22D-4A6D-BE98-91FF697C5EEA}" type="presOf" srcId="{512821DE-A0D0-4306-AA93-C307E22D8A14}" destId="{ED27DD7C-4386-40B5-8E3B-98155D4B696A}" srcOrd="1" destOrd="0" presId="urn:microsoft.com/office/officeart/2005/8/layout/list1"/>
    <dgm:cxn modelId="{278124F1-BC5B-4099-AA2E-42747030D422}" type="presOf" srcId="{E332CBF0-2E90-478B-94F4-3C88A48481DC}" destId="{F34D7728-2E7E-402D-AF1C-326DA02FFA99}" srcOrd="1" destOrd="0" presId="urn:microsoft.com/office/officeart/2005/8/layout/list1"/>
    <dgm:cxn modelId="{ADF93BC9-E7C8-4BC3-82D1-C76397498785}" type="presOf" srcId="{512821DE-A0D0-4306-AA93-C307E22D8A14}" destId="{1E5B26F3-B9FF-447A-AC3E-CE3A037B5470}" srcOrd="0" destOrd="0" presId="urn:microsoft.com/office/officeart/2005/8/layout/list1"/>
    <dgm:cxn modelId="{E59AB3D1-51B6-49EB-93E9-2C8A7D2D1CFD}" srcId="{15187A52-3873-4384-9A78-700B532A19AB}" destId="{E332CBF0-2E90-478B-94F4-3C88A48481DC}" srcOrd="0" destOrd="0" parTransId="{07A1A13C-91EB-4D3F-9119-9F7A67C6C555}" sibTransId="{D98D6047-A31B-45A6-94D1-7A5B21A05F0A}"/>
    <dgm:cxn modelId="{CD782EAE-CD9A-4898-8FE6-CBC8BA0CE1EC}" type="presOf" srcId="{FF092FF4-1E2C-45D3-B5AF-1E834EBE8CDE}" destId="{0B2C45BE-6056-4CCE-A638-45031EBAD754}" srcOrd="1" destOrd="0" presId="urn:microsoft.com/office/officeart/2005/8/layout/list1"/>
    <dgm:cxn modelId="{CBDA1AB5-D78F-40C8-848B-87E80A8B2BA6}" type="presOf" srcId="{FF092FF4-1E2C-45D3-B5AF-1E834EBE8CDE}" destId="{FFB26074-DFC1-4037-8E1F-48B1BBBE2347}" srcOrd="0" destOrd="0" presId="urn:microsoft.com/office/officeart/2005/8/layout/list1"/>
    <dgm:cxn modelId="{359EB54E-9C6B-4C2D-8AC1-952C91C4ECE4}" srcId="{15187A52-3873-4384-9A78-700B532A19AB}" destId="{FF092FF4-1E2C-45D3-B5AF-1E834EBE8CDE}" srcOrd="3" destOrd="0" parTransId="{B06C16BB-A408-48C2-A3FA-1D2B7F1BEC62}" sibTransId="{D43FA9C7-877D-4459-9C77-396E0F1B91D4}"/>
    <dgm:cxn modelId="{EAF03127-6AF7-4F65-9269-C45B749EB73A}" type="presOf" srcId="{C53E5E1E-1E97-428E-9A9E-2A70A5480E50}" destId="{BF3FCEAC-CB4E-473B-ADED-3B4E75D1AD36}" srcOrd="1" destOrd="0" presId="urn:microsoft.com/office/officeart/2005/8/layout/list1"/>
    <dgm:cxn modelId="{1C752680-52D7-4D43-B8B4-650B74193BB4}" srcId="{15187A52-3873-4384-9A78-700B532A19AB}" destId="{512821DE-A0D0-4306-AA93-C307E22D8A14}" srcOrd="5" destOrd="0" parTransId="{D2D3D716-DDFD-4CFD-91D8-C7041768DDC1}" sibTransId="{10394163-52C4-4E9E-99A8-DABC4AC77506}"/>
    <dgm:cxn modelId="{A63A869C-7F5F-4C28-8A76-C32DBD829390}" type="presOf" srcId="{15187A52-3873-4384-9A78-700B532A19AB}" destId="{78A39F13-8B0B-4D0D-BA3C-182800C5F9A7}" srcOrd="0" destOrd="0" presId="urn:microsoft.com/office/officeart/2005/8/layout/list1"/>
    <dgm:cxn modelId="{3070E3F4-17DC-42AF-A8F8-FCD60150C7E8}" type="presOf" srcId="{DC25234F-731E-4765-A1C7-BA7F722B559C}" destId="{0B4B3B64-F82C-4D34-980E-4A68A2D62E00}" srcOrd="0" destOrd="0" presId="urn:microsoft.com/office/officeart/2005/8/layout/list1"/>
    <dgm:cxn modelId="{1F890237-E3F4-4239-878F-4D8DA5660268}" type="presOf" srcId="{AD00381B-6973-4D93-86F0-BACF1C04A779}" destId="{5AA9F101-F7E6-4DCD-9759-1CD87B424F8B}" srcOrd="0" destOrd="0" presId="urn:microsoft.com/office/officeart/2005/8/layout/list1"/>
    <dgm:cxn modelId="{89970DC1-286A-43C6-9024-71EA72CB408C}" type="presOf" srcId="{65D7122B-3898-4412-9D28-14A050D2537C}" destId="{BEAAF551-E48E-46B5-BB11-B73B73D29F75}" srcOrd="1" destOrd="0" presId="urn:microsoft.com/office/officeart/2005/8/layout/list1"/>
    <dgm:cxn modelId="{0401E2C0-DB99-4681-B9AD-35B6663A1C5C}" type="presOf" srcId="{AD00381B-6973-4D93-86F0-BACF1C04A779}" destId="{4F333293-6514-44AC-839E-58F8CA9320E1}" srcOrd="1" destOrd="0" presId="urn:microsoft.com/office/officeart/2005/8/layout/list1"/>
    <dgm:cxn modelId="{94F47879-3EBF-44E4-A4FB-EC0AA9A51E93}" type="presOf" srcId="{DC25234F-731E-4765-A1C7-BA7F722B559C}" destId="{72A4648F-0451-4787-AD20-02F3B4BF1C21}" srcOrd="1" destOrd="0" presId="urn:microsoft.com/office/officeart/2005/8/layout/list1"/>
    <dgm:cxn modelId="{C1B0DD6F-6CAB-465B-A427-F0239509B2A0}" srcId="{15187A52-3873-4384-9A78-700B532A19AB}" destId="{DC25234F-731E-4765-A1C7-BA7F722B559C}" srcOrd="4" destOrd="0" parTransId="{D71AE103-60C9-44F6-803F-0C97AEFB3821}" sibTransId="{3573EEE9-7226-4A34-AEEF-E37EA077D763}"/>
    <dgm:cxn modelId="{F407F843-8035-4220-BC48-C4A461F8D2B6}" srcId="{15187A52-3873-4384-9A78-700B532A19AB}" destId="{C53E5E1E-1E97-428E-9A9E-2A70A5480E50}" srcOrd="2" destOrd="0" parTransId="{E59255FF-9595-4D7B-B11B-7EBFEE5A0537}" sibTransId="{0502EDDA-C18D-4EE1-8C5E-ADCBDF8D438B}"/>
    <dgm:cxn modelId="{8FECD46B-2FC6-4E7B-98A7-6CEF2632C80D}" type="presOf" srcId="{E332CBF0-2E90-478B-94F4-3C88A48481DC}" destId="{DBC4BB93-8EDE-489A-94A1-427C7C6F7B42}" srcOrd="0" destOrd="0" presId="urn:microsoft.com/office/officeart/2005/8/layout/list1"/>
    <dgm:cxn modelId="{3C12830F-8D2C-4261-BF67-145EAE8A999E}" srcId="{15187A52-3873-4384-9A78-700B532A19AB}" destId="{AD00381B-6973-4D93-86F0-BACF1C04A779}" srcOrd="6" destOrd="0" parTransId="{E568D3C9-F9F7-4A3E-9F0A-6F0837982BD5}" sibTransId="{FD003E74-7A0A-45C2-AE38-F8A69AAF64CD}"/>
    <dgm:cxn modelId="{C9DCAD37-90F8-4B17-B5B7-BC96474F3110}" srcId="{15187A52-3873-4384-9A78-700B532A19AB}" destId="{65D7122B-3898-4412-9D28-14A050D2537C}" srcOrd="1" destOrd="0" parTransId="{0ACC28A2-A579-42EA-B28F-6B53BD749947}" sibTransId="{AD1CBA6A-A307-4CC1-B512-869C97C97A99}"/>
    <dgm:cxn modelId="{BA1DADA1-8246-4450-BEB7-D27067341BD7}" type="presOf" srcId="{65D7122B-3898-4412-9D28-14A050D2537C}" destId="{BFFE72D8-1301-41C3-85D5-06E5DFD90C3E}" srcOrd="0" destOrd="0" presId="urn:microsoft.com/office/officeart/2005/8/layout/list1"/>
    <dgm:cxn modelId="{578DC34B-94EB-49D0-A900-9EEA1B6BAE56}" type="presParOf" srcId="{78A39F13-8B0B-4D0D-BA3C-182800C5F9A7}" destId="{7B3D765C-6EB7-4581-8359-DA0DD01406F2}" srcOrd="0" destOrd="0" presId="urn:microsoft.com/office/officeart/2005/8/layout/list1"/>
    <dgm:cxn modelId="{A95B0DEC-43C0-447B-85B1-60D378271E0C}" type="presParOf" srcId="{7B3D765C-6EB7-4581-8359-DA0DD01406F2}" destId="{DBC4BB93-8EDE-489A-94A1-427C7C6F7B42}" srcOrd="0" destOrd="0" presId="urn:microsoft.com/office/officeart/2005/8/layout/list1"/>
    <dgm:cxn modelId="{BC502980-1C66-44B8-B4FD-174E53CA017D}" type="presParOf" srcId="{7B3D765C-6EB7-4581-8359-DA0DD01406F2}" destId="{F34D7728-2E7E-402D-AF1C-326DA02FFA99}" srcOrd="1" destOrd="0" presId="urn:microsoft.com/office/officeart/2005/8/layout/list1"/>
    <dgm:cxn modelId="{A8DF7A2C-811A-4DEA-BD08-D1C41CF82328}" type="presParOf" srcId="{78A39F13-8B0B-4D0D-BA3C-182800C5F9A7}" destId="{67B59175-7309-48D7-8A08-DFC45EC091FB}" srcOrd="1" destOrd="0" presId="urn:microsoft.com/office/officeart/2005/8/layout/list1"/>
    <dgm:cxn modelId="{E186B445-2BE6-414D-841D-FD9007FA2CAD}" type="presParOf" srcId="{78A39F13-8B0B-4D0D-BA3C-182800C5F9A7}" destId="{D3099E07-6151-4EAB-A528-16C015810785}" srcOrd="2" destOrd="0" presId="urn:microsoft.com/office/officeart/2005/8/layout/list1"/>
    <dgm:cxn modelId="{719C0DAB-8AF5-4862-9875-096F85638EC5}" type="presParOf" srcId="{78A39F13-8B0B-4D0D-BA3C-182800C5F9A7}" destId="{1110471F-BCF4-46C0-AB2A-D6BDEC3913B4}" srcOrd="3" destOrd="0" presId="urn:microsoft.com/office/officeart/2005/8/layout/list1"/>
    <dgm:cxn modelId="{62D9F641-36A5-4DB2-BDB2-737A2903A426}" type="presParOf" srcId="{78A39F13-8B0B-4D0D-BA3C-182800C5F9A7}" destId="{CD886252-B5C1-4311-8551-ACA1B68BD81B}" srcOrd="4" destOrd="0" presId="urn:microsoft.com/office/officeart/2005/8/layout/list1"/>
    <dgm:cxn modelId="{F6A8AE21-4420-4FDF-AEFE-8F808722CAEE}" type="presParOf" srcId="{CD886252-B5C1-4311-8551-ACA1B68BD81B}" destId="{BFFE72D8-1301-41C3-85D5-06E5DFD90C3E}" srcOrd="0" destOrd="0" presId="urn:microsoft.com/office/officeart/2005/8/layout/list1"/>
    <dgm:cxn modelId="{33EAF8D9-1E59-4FF0-8C7D-ED0D1803594A}" type="presParOf" srcId="{CD886252-B5C1-4311-8551-ACA1B68BD81B}" destId="{BEAAF551-E48E-46B5-BB11-B73B73D29F75}" srcOrd="1" destOrd="0" presId="urn:microsoft.com/office/officeart/2005/8/layout/list1"/>
    <dgm:cxn modelId="{710663F5-FB68-482F-B855-2300BED01CFA}" type="presParOf" srcId="{78A39F13-8B0B-4D0D-BA3C-182800C5F9A7}" destId="{8F8400D5-8463-4304-9916-11BD522266F2}" srcOrd="5" destOrd="0" presId="urn:microsoft.com/office/officeart/2005/8/layout/list1"/>
    <dgm:cxn modelId="{26A91B1F-E131-4A5E-94DC-DC2D84240696}" type="presParOf" srcId="{78A39F13-8B0B-4D0D-BA3C-182800C5F9A7}" destId="{E96824FC-F82C-402A-B6C6-DA5AE81408E7}" srcOrd="6" destOrd="0" presId="urn:microsoft.com/office/officeart/2005/8/layout/list1"/>
    <dgm:cxn modelId="{49CF8547-BCD5-49AF-B0F4-65103E3E732F}" type="presParOf" srcId="{78A39F13-8B0B-4D0D-BA3C-182800C5F9A7}" destId="{9AFB5340-DE48-4F05-AEB8-DFE144718B09}" srcOrd="7" destOrd="0" presId="urn:microsoft.com/office/officeart/2005/8/layout/list1"/>
    <dgm:cxn modelId="{53F64964-9D8A-4735-AB1B-DF57A4646374}" type="presParOf" srcId="{78A39F13-8B0B-4D0D-BA3C-182800C5F9A7}" destId="{18FE96DA-10D6-430C-A593-EEC89614C9DE}" srcOrd="8" destOrd="0" presId="urn:microsoft.com/office/officeart/2005/8/layout/list1"/>
    <dgm:cxn modelId="{B0CA71CD-5BC4-4296-AB5C-99FDF2537051}" type="presParOf" srcId="{18FE96DA-10D6-430C-A593-EEC89614C9DE}" destId="{D13B0070-CF01-41EB-B0BA-87BCC431D2D5}" srcOrd="0" destOrd="0" presId="urn:microsoft.com/office/officeart/2005/8/layout/list1"/>
    <dgm:cxn modelId="{23B4B942-A957-41E9-9671-2B4E16206E63}" type="presParOf" srcId="{18FE96DA-10D6-430C-A593-EEC89614C9DE}" destId="{BF3FCEAC-CB4E-473B-ADED-3B4E75D1AD36}" srcOrd="1" destOrd="0" presId="urn:microsoft.com/office/officeart/2005/8/layout/list1"/>
    <dgm:cxn modelId="{E2820734-747F-4815-9A7A-775DB4EC9DA5}" type="presParOf" srcId="{78A39F13-8B0B-4D0D-BA3C-182800C5F9A7}" destId="{301A1E1E-EBAA-4FD0-ACA2-2DA92218494F}" srcOrd="9" destOrd="0" presId="urn:microsoft.com/office/officeart/2005/8/layout/list1"/>
    <dgm:cxn modelId="{4464BA0F-42E5-4615-BBE8-72A9226F86C7}" type="presParOf" srcId="{78A39F13-8B0B-4D0D-BA3C-182800C5F9A7}" destId="{76C671DB-B7CE-4A43-B89B-9DFC16666DFB}" srcOrd="10" destOrd="0" presId="urn:microsoft.com/office/officeart/2005/8/layout/list1"/>
    <dgm:cxn modelId="{B6FFCF0B-77BE-435C-8D05-D238A84BE390}" type="presParOf" srcId="{78A39F13-8B0B-4D0D-BA3C-182800C5F9A7}" destId="{D2A10C9B-80E7-4205-8375-6252FE4C04F8}" srcOrd="11" destOrd="0" presId="urn:microsoft.com/office/officeart/2005/8/layout/list1"/>
    <dgm:cxn modelId="{75ED741A-40F7-42C9-87D6-9AF4EC31243A}" type="presParOf" srcId="{78A39F13-8B0B-4D0D-BA3C-182800C5F9A7}" destId="{B6B8EF83-9D80-4E7D-84BA-B1BBA846F1B1}" srcOrd="12" destOrd="0" presId="urn:microsoft.com/office/officeart/2005/8/layout/list1"/>
    <dgm:cxn modelId="{997F4E9E-9B8A-4ECC-B076-13978DE33829}" type="presParOf" srcId="{B6B8EF83-9D80-4E7D-84BA-B1BBA846F1B1}" destId="{FFB26074-DFC1-4037-8E1F-48B1BBBE2347}" srcOrd="0" destOrd="0" presId="urn:microsoft.com/office/officeart/2005/8/layout/list1"/>
    <dgm:cxn modelId="{5A402A99-1B18-406D-93C0-0ABB4C5EA06F}" type="presParOf" srcId="{B6B8EF83-9D80-4E7D-84BA-B1BBA846F1B1}" destId="{0B2C45BE-6056-4CCE-A638-45031EBAD754}" srcOrd="1" destOrd="0" presId="urn:microsoft.com/office/officeart/2005/8/layout/list1"/>
    <dgm:cxn modelId="{E8282C27-21D9-49DD-972C-CDF84E63BE1A}" type="presParOf" srcId="{78A39F13-8B0B-4D0D-BA3C-182800C5F9A7}" destId="{E7FACEA6-E887-4E7E-B950-FD587CB52BFD}" srcOrd="13" destOrd="0" presId="urn:microsoft.com/office/officeart/2005/8/layout/list1"/>
    <dgm:cxn modelId="{8A52B263-7F9A-496A-95E5-D0380DBC0887}" type="presParOf" srcId="{78A39F13-8B0B-4D0D-BA3C-182800C5F9A7}" destId="{E56CBE6B-61A0-4DBD-B02F-C5E730025943}" srcOrd="14" destOrd="0" presId="urn:microsoft.com/office/officeart/2005/8/layout/list1"/>
    <dgm:cxn modelId="{AD6A22A1-4284-4F53-881F-DD5A6CDD1A10}" type="presParOf" srcId="{78A39F13-8B0B-4D0D-BA3C-182800C5F9A7}" destId="{A4884CA4-4D45-4CFF-89CB-9F771EB7FAC8}" srcOrd="15" destOrd="0" presId="urn:microsoft.com/office/officeart/2005/8/layout/list1"/>
    <dgm:cxn modelId="{49FB141E-48FA-48C5-B063-E5592D42D697}" type="presParOf" srcId="{78A39F13-8B0B-4D0D-BA3C-182800C5F9A7}" destId="{17C31DFE-F3E8-4885-990F-F20195643C50}" srcOrd="16" destOrd="0" presId="urn:microsoft.com/office/officeart/2005/8/layout/list1"/>
    <dgm:cxn modelId="{AA3A29F5-3C7F-4599-9C75-3A171295C72C}" type="presParOf" srcId="{17C31DFE-F3E8-4885-990F-F20195643C50}" destId="{0B4B3B64-F82C-4D34-980E-4A68A2D62E00}" srcOrd="0" destOrd="0" presId="urn:microsoft.com/office/officeart/2005/8/layout/list1"/>
    <dgm:cxn modelId="{B96608EA-7E3E-4964-B05A-87499C0946AF}" type="presParOf" srcId="{17C31DFE-F3E8-4885-990F-F20195643C50}" destId="{72A4648F-0451-4787-AD20-02F3B4BF1C21}" srcOrd="1" destOrd="0" presId="urn:microsoft.com/office/officeart/2005/8/layout/list1"/>
    <dgm:cxn modelId="{02375D67-DAE3-4AAB-A5BA-C72F029A6CF7}" type="presParOf" srcId="{78A39F13-8B0B-4D0D-BA3C-182800C5F9A7}" destId="{BB2AC7D2-3DB4-41A7-BDEA-2E3CA8B416F4}" srcOrd="17" destOrd="0" presId="urn:microsoft.com/office/officeart/2005/8/layout/list1"/>
    <dgm:cxn modelId="{72513B41-5524-4AD7-9A7D-975826C7BB87}" type="presParOf" srcId="{78A39F13-8B0B-4D0D-BA3C-182800C5F9A7}" destId="{4426A112-510A-4513-9BE4-0D2C3454E797}" srcOrd="18" destOrd="0" presId="urn:microsoft.com/office/officeart/2005/8/layout/list1"/>
    <dgm:cxn modelId="{FE4E337B-5D45-4BC7-AC05-F791751A2DB6}" type="presParOf" srcId="{78A39F13-8B0B-4D0D-BA3C-182800C5F9A7}" destId="{EA39F25B-B7D7-471A-A1AC-30D5E86741E0}" srcOrd="19" destOrd="0" presId="urn:microsoft.com/office/officeart/2005/8/layout/list1"/>
    <dgm:cxn modelId="{7C10A09A-940B-42F0-9B07-B64283AFEB20}" type="presParOf" srcId="{78A39F13-8B0B-4D0D-BA3C-182800C5F9A7}" destId="{6EBFA737-1A8B-413C-8209-2B4B88ED4F9D}" srcOrd="20" destOrd="0" presId="urn:microsoft.com/office/officeart/2005/8/layout/list1"/>
    <dgm:cxn modelId="{76814A15-0E31-4689-8462-A89CB6928AA6}" type="presParOf" srcId="{6EBFA737-1A8B-413C-8209-2B4B88ED4F9D}" destId="{1E5B26F3-B9FF-447A-AC3E-CE3A037B5470}" srcOrd="0" destOrd="0" presId="urn:microsoft.com/office/officeart/2005/8/layout/list1"/>
    <dgm:cxn modelId="{62D45226-794D-4FAF-A1B0-D1CE719944E5}" type="presParOf" srcId="{6EBFA737-1A8B-413C-8209-2B4B88ED4F9D}" destId="{ED27DD7C-4386-40B5-8E3B-98155D4B696A}" srcOrd="1" destOrd="0" presId="urn:microsoft.com/office/officeart/2005/8/layout/list1"/>
    <dgm:cxn modelId="{3EFC3DDC-8102-46E6-A572-89DB80CE29B8}" type="presParOf" srcId="{78A39F13-8B0B-4D0D-BA3C-182800C5F9A7}" destId="{8EEE35BE-3150-484D-8B15-775DA91B833C}" srcOrd="21" destOrd="0" presId="urn:microsoft.com/office/officeart/2005/8/layout/list1"/>
    <dgm:cxn modelId="{321F1C95-06FA-40E4-93BD-37549366FF5E}" type="presParOf" srcId="{78A39F13-8B0B-4D0D-BA3C-182800C5F9A7}" destId="{D12BAE26-58B8-496F-BC87-0344CF0FF37E}" srcOrd="22" destOrd="0" presId="urn:microsoft.com/office/officeart/2005/8/layout/list1"/>
    <dgm:cxn modelId="{E9F87626-D99C-449E-BC75-1B908DB93559}" type="presParOf" srcId="{78A39F13-8B0B-4D0D-BA3C-182800C5F9A7}" destId="{6837EC5D-6D85-461A-A856-8F86B0AD41CA}" srcOrd="23" destOrd="0" presId="urn:microsoft.com/office/officeart/2005/8/layout/list1"/>
    <dgm:cxn modelId="{0F899A43-58DC-440B-857A-37E890326952}" type="presParOf" srcId="{78A39F13-8B0B-4D0D-BA3C-182800C5F9A7}" destId="{209016D3-43E2-4981-9B2F-138231EA0553}" srcOrd="24" destOrd="0" presId="urn:microsoft.com/office/officeart/2005/8/layout/list1"/>
    <dgm:cxn modelId="{302FA87D-F187-48AC-8A27-7B1AA4625CE0}" type="presParOf" srcId="{209016D3-43E2-4981-9B2F-138231EA0553}" destId="{5AA9F101-F7E6-4DCD-9759-1CD87B424F8B}" srcOrd="0" destOrd="0" presId="urn:microsoft.com/office/officeart/2005/8/layout/list1"/>
    <dgm:cxn modelId="{72C8221D-F523-4FA7-BFD0-58C3AC331E64}" type="presParOf" srcId="{209016D3-43E2-4981-9B2F-138231EA0553}" destId="{4F333293-6514-44AC-839E-58F8CA9320E1}" srcOrd="1" destOrd="0" presId="urn:microsoft.com/office/officeart/2005/8/layout/list1"/>
    <dgm:cxn modelId="{B4C686C8-3287-4F3D-8ECF-C543EF044A5B}" type="presParOf" srcId="{78A39F13-8B0B-4D0D-BA3C-182800C5F9A7}" destId="{6A8CE081-37FE-415D-AD39-8B95D2B0C8E3}" srcOrd="25" destOrd="0" presId="urn:microsoft.com/office/officeart/2005/8/layout/list1"/>
    <dgm:cxn modelId="{72CB8786-0107-4F3C-BA2D-012EBA1048CF}" type="presParOf" srcId="{78A39F13-8B0B-4D0D-BA3C-182800C5F9A7}" destId="{03094D79-0E4D-41E2-A3BF-7F12A80D1A59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0.15179</cdr:x>
      <cdr:y>0.07246</cdr:y>
    </cdr:from>
    <cdr:to>
      <cdr:x>0.40179</cdr:x>
      <cdr:y>0.18841</cdr:y>
    </cdr:to>
    <cdr:sp macro="" textlink="">
      <cdr:nvSpPr>
        <cdr:cNvPr id="3" name="Прямая со стрелкой 2"/>
        <cdr:cNvSpPr/>
      </cdr:nvSpPr>
      <cdr:spPr>
        <a:xfrm xmlns:a="http://schemas.openxmlformats.org/drawingml/2006/main" flipV="1">
          <a:off x="1214446" y="357190"/>
          <a:ext cx="2000264" cy="571504"/>
        </a:xfrm>
        <a:prstGeom xmlns:a="http://schemas.openxmlformats.org/drawingml/2006/main" prst="straightConnector1">
          <a:avLst/>
        </a:prstGeom>
        <a:ln xmlns:a="http://schemas.openxmlformats.org/drawingml/2006/main" w="6985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0.67857</cdr:x>
      <cdr:y>0.04348</cdr:y>
    </cdr:from>
    <cdr:to>
      <cdr:x>0.9375</cdr:x>
      <cdr:y>0.14493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>
          <a:off x="5429288" y="214314"/>
          <a:ext cx="2071670" cy="500066"/>
        </a:xfrm>
        <a:prstGeom xmlns:a="http://schemas.openxmlformats.org/drawingml/2006/main" prst="straightConnector1">
          <a:avLst/>
        </a:prstGeom>
        <a:ln xmlns:a="http://schemas.openxmlformats.org/drawingml/2006/main" w="6985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0.27399</cdr:x>
      <cdr:y>0.78968</cdr:y>
    </cdr:from>
    <cdr:to>
      <cdr:x>0.43308</cdr:x>
      <cdr:y>1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2232248" y="3744416"/>
          <a:ext cx="1296146" cy="95410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9pPr>
        </a:lstStyle>
        <a:p xmlns:a="http://schemas.openxmlformats.org/drawingml/2006/main"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162,71</a:t>
          </a:r>
        </a:p>
        <a:p xmlns:a="http://schemas.openxmlformats.org/drawingml/2006/main">
          <a:endParaRPr lang="ru-RU" sz="2800" b="1" dirty="0"/>
        </a:p>
      </cdr:txBody>
    </cdr:sp>
  </cdr:relSizeAnchor>
  <cdr:relSizeAnchor xmlns:cdr="http://schemas.openxmlformats.org/drawingml/2006/chartDrawing">
    <cdr:from>
      <cdr:x>0.45075</cdr:x>
      <cdr:y>0.02857</cdr:y>
    </cdr:from>
    <cdr:to>
      <cdr:x>0.58333</cdr:x>
      <cdr:y>0.14391</cdr:y>
    </cdr:to>
    <cdr:sp macro="" textlink="">
      <cdr:nvSpPr>
        <cdr:cNvPr id="3" name="TextBox 4"/>
        <cdr:cNvSpPr txBox="1"/>
      </cdr:nvSpPr>
      <cdr:spPr>
        <a:xfrm xmlns:a="http://schemas.openxmlformats.org/drawingml/2006/main">
          <a:off x="3672408" y="144016"/>
          <a:ext cx="1080162" cy="5813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9pPr>
        </a:lstStyle>
        <a:p xmlns:a="http://schemas.openxmlformats.org/drawingml/2006/main"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31,9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0.27768</cdr:x>
      <cdr:y>0</cdr:y>
    </cdr:from>
    <cdr:to>
      <cdr:x>0.41025</cdr:x>
      <cdr:y>0.09821</cdr:y>
    </cdr:to>
    <cdr:sp macro="" textlink="">
      <cdr:nvSpPr>
        <cdr:cNvPr id="4" name="TextBox 4"/>
        <cdr:cNvSpPr txBox="1"/>
      </cdr:nvSpPr>
      <cdr:spPr>
        <a:xfrm xmlns:a="http://schemas.openxmlformats.org/drawingml/2006/main">
          <a:off x="2262325" y="0"/>
          <a:ext cx="1080081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9pPr>
        </a:lstStyle>
        <a:p xmlns:a="http://schemas.openxmlformats.org/drawingml/2006/main"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0,35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F1218-06A0-4790-A9E6-239B4241CA33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6A0A1-7218-4775-A82A-F04AA4D38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576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D7EA-BF11-474D-9949-B86369D7413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471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7200"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CD80-ED24-4673-991B-6FB568851114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819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7200"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CD80-ED24-4673-991B-6FB568851114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355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7200"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CD80-ED24-4673-991B-6FB568851114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683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D7EA-BF11-474D-9949-B86369D7413F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124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7200"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CD80-ED24-4673-991B-6FB568851114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032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12FDA-4E8E-4822-A598-8B2DA4E162A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962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12FDA-4E8E-4822-A598-8B2DA4E162A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34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7200" algn="just"/>
            <a:endParaRPr lang="ru-RU" sz="1400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CD80-ED24-4673-991B-6FB56885111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238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7200"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CD80-ED24-4673-991B-6FB568851114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255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7200" algn="just"/>
            <a:endParaRPr lang="ru-RU" sz="1400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CD80-ED24-4673-991B-6FB568851114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58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7200" algn="just"/>
            <a:endParaRPr lang="ru-RU" sz="1400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CD80-ED24-4673-991B-6FB56885111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659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7200" algn="just"/>
            <a:endParaRPr lang="ru-RU" sz="1400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CD80-ED24-4673-991B-6FB568851114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528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7200"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CD80-ED24-4673-991B-6FB568851114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698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328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804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286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0"/>
            <a:ext cx="6858000" cy="76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838200"/>
            <a:ext cx="3276600" cy="556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3276600" cy="556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0" y="6626225"/>
            <a:ext cx="2133600" cy="15557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623050"/>
            <a:ext cx="2895600" cy="15557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10400" y="6623050"/>
            <a:ext cx="2133600" cy="155575"/>
          </a:xfrm>
        </p:spPr>
        <p:txBody>
          <a:bodyPr/>
          <a:lstStyle>
            <a:lvl1pPr>
              <a:defRPr/>
            </a:lvl1pPr>
          </a:lstStyle>
          <a:p>
            <a:fld id="{BC0C71CF-2A44-482D-B85E-26D711B53C7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8939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5496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106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901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834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5784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515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29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8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366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249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8699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6487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0"/>
            <a:ext cx="6858000" cy="76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838200"/>
            <a:ext cx="3276600" cy="556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3276600" cy="556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0" y="6626225"/>
            <a:ext cx="2133600" cy="15557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623050"/>
            <a:ext cx="2895600" cy="15557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10400" y="6623050"/>
            <a:ext cx="2133600" cy="155575"/>
          </a:xfrm>
        </p:spPr>
        <p:txBody>
          <a:bodyPr/>
          <a:lstStyle>
            <a:lvl1pPr>
              <a:defRPr/>
            </a:lvl1pPr>
          </a:lstStyle>
          <a:p>
            <a:fld id="{BC0C71CF-2A44-482D-B85E-26D711B53C7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47189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40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74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52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6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430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743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257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764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C259-EBD3-4477-8ED1-9C4E8D32F78F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t>18.06.2020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omskportal.ru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gif"/><Relationship Id="rId18" Type="http://schemas.openxmlformats.org/officeDocument/2006/relationships/image" Target="../media/image65.gif"/><Relationship Id="rId26" Type="http://schemas.openxmlformats.org/officeDocument/2006/relationships/image" Target="../media/image73.gif"/><Relationship Id="rId39" Type="http://schemas.openxmlformats.org/officeDocument/2006/relationships/image" Target="../media/image86.png"/><Relationship Id="rId21" Type="http://schemas.openxmlformats.org/officeDocument/2006/relationships/image" Target="../media/image68.gif"/><Relationship Id="rId34" Type="http://schemas.openxmlformats.org/officeDocument/2006/relationships/image" Target="../media/image81.gif"/><Relationship Id="rId42" Type="http://schemas.openxmlformats.org/officeDocument/2006/relationships/image" Target="../media/image89.jpeg"/><Relationship Id="rId7" Type="http://schemas.openxmlformats.org/officeDocument/2006/relationships/image" Target="../media/image54.gif"/><Relationship Id="rId2" Type="http://schemas.openxmlformats.org/officeDocument/2006/relationships/image" Target="../media/image49.png"/><Relationship Id="rId16" Type="http://schemas.openxmlformats.org/officeDocument/2006/relationships/image" Target="../media/image63.gif"/><Relationship Id="rId29" Type="http://schemas.openxmlformats.org/officeDocument/2006/relationships/image" Target="../media/image7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gif"/><Relationship Id="rId11" Type="http://schemas.openxmlformats.org/officeDocument/2006/relationships/image" Target="../media/image58.gif"/><Relationship Id="rId24" Type="http://schemas.openxmlformats.org/officeDocument/2006/relationships/image" Target="../media/image71.gif"/><Relationship Id="rId32" Type="http://schemas.openxmlformats.org/officeDocument/2006/relationships/image" Target="../media/image79.gif"/><Relationship Id="rId37" Type="http://schemas.openxmlformats.org/officeDocument/2006/relationships/image" Target="../media/image84.png"/><Relationship Id="rId40" Type="http://schemas.openxmlformats.org/officeDocument/2006/relationships/image" Target="../media/image87.jpeg"/><Relationship Id="rId45" Type="http://schemas.openxmlformats.org/officeDocument/2006/relationships/image" Target="../media/image91.jpeg"/><Relationship Id="rId5" Type="http://schemas.openxmlformats.org/officeDocument/2006/relationships/image" Target="../media/image52.gif"/><Relationship Id="rId15" Type="http://schemas.openxmlformats.org/officeDocument/2006/relationships/image" Target="../media/image62.gif"/><Relationship Id="rId23" Type="http://schemas.openxmlformats.org/officeDocument/2006/relationships/image" Target="../media/image70.gif"/><Relationship Id="rId28" Type="http://schemas.openxmlformats.org/officeDocument/2006/relationships/image" Target="../media/image75.png"/><Relationship Id="rId36" Type="http://schemas.openxmlformats.org/officeDocument/2006/relationships/image" Target="../media/image83.gif"/><Relationship Id="rId10" Type="http://schemas.openxmlformats.org/officeDocument/2006/relationships/image" Target="../media/image57.gif"/><Relationship Id="rId19" Type="http://schemas.openxmlformats.org/officeDocument/2006/relationships/image" Target="../media/image66.gif"/><Relationship Id="rId31" Type="http://schemas.openxmlformats.org/officeDocument/2006/relationships/image" Target="../media/image78.gif"/><Relationship Id="rId44" Type="http://schemas.openxmlformats.org/officeDocument/2006/relationships/image" Target="../media/image90.jpeg"/><Relationship Id="rId4" Type="http://schemas.openxmlformats.org/officeDocument/2006/relationships/image" Target="../media/image51.gif"/><Relationship Id="rId9" Type="http://schemas.openxmlformats.org/officeDocument/2006/relationships/image" Target="../media/image56.gif"/><Relationship Id="rId14" Type="http://schemas.openxmlformats.org/officeDocument/2006/relationships/image" Target="../media/image61.gif"/><Relationship Id="rId22" Type="http://schemas.openxmlformats.org/officeDocument/2006/relationships/image" Target="../media/image69.gif"/><Relationship Id="rId27" Type="http://schemas.openxmlformats.org/officeDocument/2006/relationships/image" Target="../media/image74.gif"/><Relationship Id="rId30" Type="http://schemas.openxmlformats.org/officeDocument/2006/relationships/image" Target="../media/image77.gif"/><Relationship Id="rId35" Type="http://schemas.openxmlformats.org/officeDocument/2006/relationships/image" Target="../media/image82.gif"/><Relationship Id="rId43" Type="http://schemas.openxmlformats.org/officeDocument/2006/relationships/image" Target="../media/image14.png"/><Relationship Id="rId8" Type="http://schemas.openxmlformats.org/officeDocument/2006/relationships/image" Target="../media/image55.gif"/><Relationship Id="rId3" Type="http://schemas.openxmlformats.org/officeDocument/2006/relationships/image" Target="../media/image50.png"/><Relationship Id="rId12" Type="http://schemas.openxmlformats.org/officeDocument/2006/relationships/image" Target="../media/image59.gif"/><Relationship Id="rId17" Type="http://schemas.openxmlformats.org/officeDocument/2006/relationships/image" Target="../media/image64.gif"/><Relationship Id="rId25" Type="http://schemas.openxmlformats.org/officeDocument/2006/relationships/image" Target="../media/image72.gif"/><Relationship Id="rId33" Type="http://schemas.openxmlformats.org/officeDocument/2006/relationships/image" Target="../media/image80.gif"/><Relationship Id="rId38" Type="http://schemas.openxmlformats.org/officeDocument/2006/relationships/image" Target="../media/image85.jpeg"/><Relationship Id="rId20" Type="http://schemas.openxmlformats.org/officeDocument/2006/relationships/image" Target="../media/image67.gif"/><Relationship Id="rId41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9.jpg"/><Relationship Id="rId4" Type="http://schemas.openxmlformats.org/officeDocument/2006/relationships/image" Target="../media/image9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3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643" y="4565297"/>
            <a:ext cx="2346673" cy="1620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5223687"/>
            <a:ext cx="1870738" cy="1347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7142" y="3687182"/>
            <a:ext cx="2990320" cy="1614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1720" y="2223815"/>
            <a:ext cx="2286016" cy="1611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 t="30936"/>
          <a:stretch>
            <a:fillRect/>
          </a:stretch>
        </p:blipFill>
        <p:spPr bwMode="auto">
          <a:xfrm>
            <a:off x="2051720" y="804433"/>
            <a:ext cx="2302015" cy="1494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5643" y="212569"/>
            <a:ext cx="2454507" cy="1646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61192" y="147287"/>
            <a:ext cx="4464496" cy="280831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0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Главы Омского муниципального района Омской области о результатах </a:t>
            </a:r>
            <a:br>
              <a:rPr lang="ru-RU" sz="2800" b="1" i="1" dirty="0">
                <a:solidFill>
                  <a:srgbClr val="000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0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деятельности </a:t>
            </a:r>
            <a:br>
              <a:rPr lang="ru-RU" sz="2800" b="1" i="1" dirty="0">
                <a:solidFill>
                  <a:srgbClr val="000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0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деятельности Администрации Омского муниципального района Омской области </a:t>
            </a:r>
            <a:br>
              <a:rPr lang="ru-RU" sz="2800" b="1" i="1" dirty="0">
                <a:solidFill>
                  <a:srgbClr val="000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0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</a:t>
            </a:r>
          </a:p>
        </p:txBody>
      </p:sp>
      <p:pic>
        <p:nvPicPr>
          <p:cNvPr id="5" name="Picture 3" descr="C:\Documents and Settings\User\Мои документы\My Received Files\Мальцева Ольга Владимировна(пресс-\Рисунок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4068960" y="1188881"/>
            <a:ext cx="8017437" cy="4996607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71410" y="4653136"/>
            <a:ext cx="3076986" cy="1828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556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нвестпроекты. Увеличение объема производства молока на 66,2 тыс. тон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02" y="4374087"/>
            <a:ext cx="1934575" cy="12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07976" y="26691"/>
            <a:ext cx="7169224" cy="762000"/>
          </a:xfrm>
        </p:spPr>
        <p:txBody>
          <a:bodyPr>
            <a:noAutofit/>
          </a:bodyPr>
          <a:lstStyle/>
          <a:p>
            <a:r>
              <a:rPr lang="ru-RU" alt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alt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инвестиционных </a:t>
            </a:r>
            <a:r>
              <a:rPr lang="ru-RU" alt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10</a:t>
            </a:fld>
            <a:endParaRPr lang="en-US" alt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37936" y="3201983"/>
            <a:ext cx="2687092" cy="2344209"/>
          </a:xfrm>
          <a:prstGeom prst="roundRect">
            <a:avLst/>
          </a:prstGeom>
          <a:solidFill>
            <a:srgbClr val="F797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2019 год реализовано 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проектов </a:t>
            </a: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сумму 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2,1 млрд. руб.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40152" y="3417785"/>
            <a:ext cx="3045094" cy="13631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Создано более </a:t>
            </a:r>
            <a:b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 рабочих мест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4269309" y="2948875"/>
            <a:ext cx="784050" cy="1893203"/>
          </a:xfrm>
          <a:prstGeom prst="downArrow">
            <a:avLst/>
          </a:prstGeom>
          <a:solidFill>
            <a:srgbClr val="86E38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43608" y="5749299"/>
            <a:ext cx="7403638" cy="810293"/>
          </a:xfrm>
          <a:prstGeom prst="roundRect">
            <a:avLst/>
          </a:prstGeom>
          <a:solidFill>
            <a:srgbClr val="86E381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состоянию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01.01.2020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перечень инвестиционных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проектов содержит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42 проекта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герб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1043608" y="1454784"/>
            <a:ext cx="7403638" cy="1484055"/>
          </a:xfrm>
          <a:prstGeom prst="roundRect">
            <a:avLst/>
          </a:prstGeom>
          <a:solidFill>
            <a:srgbClr val="86E381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состоянию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01.01.2019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перечень инвестиционных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проектов, реализуемых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планируемых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реализации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территории 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Омского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района,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содержал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52 проекта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86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Горизонтальный свиток 19"/>
          <p:cNvSpPr/>
          <p:nvPr/>
        </p:nvSpPr>
        <p:spPr>
          <a:xfrm>
            <a:off x="620810" y="3350708"/>
            <a:ext cx="7272807" cy="1222436"/>
          </a:xfrm>
          <a:prstGeom prst="horizontalScroll">
            <a:avLst/>
          </a:prstGeom>
          <a:solidFill>
            <a:srgbClr val="CCE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АО ПК «ОША»,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накопителя для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навозоудаления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Морозовское с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инвестиций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20808" y="-142324"/>
            <a:ext cx="7632848" cy="1087345"/>
          </a:xfrm>
        </p:spPr>
        <p:txBody>
          <a:bodyPr>
            <a:normAutofit/>
          </a:bodyPr>
          <a:lstStyle/>
          <a:p>
            <a:pPr algn="ctr"/>
            <a:r>
              <a:rPr lang="ru-RU" alt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проекты, </a:t>
            </a:r>
            <a:r>
              <a:rPr lang="ru-RU" alt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реализованные в </a:t>
            </a:r>
            <a:r>
              <a:rPr lang="ru-RU" alt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сфере сельского хозяйства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11</a:t>
            </a:fld>
            <a:endParaRPr lang="en-US" altLang="ru-RU"/>
          </a:p>
        </p:txBody>
      </p:sp>
      <p:pic>
        <p:nvPicPr>
          <p:cNvPr id="11" name="Рисунок 10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Горизонтальный свиток 18"/>
          <p:cNvSpPr/>
          <p:nvPr/>
        </p:nvSpPr>
        <p:spPr>
          <a:xfrm>
            <a:off x="1763688" y="2240162"/>
            <a:ext cx="6984776" cy="1222947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ООО «Морозовская птицефабрика»,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ветеринарной лаборатории, Морозовское с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инвестиций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млн. руб.,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создано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рабочих мест</a:t>
            </a:r>
          </a:p>
        </p:txBody>
      </p:sp>
      <p:sp>
        <p:nvSpPr>
          <p:cNvPr id="21" name="Горизонтальный свиток 20"/>
          <p:cNvSpPr/>
          <p:nvPr/>
        </p:nvSpPr>
        <p:spPr>
          <a:xfrm>
            <a:off x="1619672" y="4371344"/>
            <a:ext cx="7128792" cy="131234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ИП Глава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К(Ф)Х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Козловский Н.П.,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коровника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 голов,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Дружинское с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инвестиций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16,7 млн. руб.,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создано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рабочих мест</a:t>
            </a:r>
          </a:p>
        </p:txBody>
      </p:sp>
      <p:sp>
        <p:nvSpPr>
          <p:cNvPr id="22" name="Горизонтальный свиток 21"/>
          <p:cNvSpPr/>
          <p:nvPr/>
        </p:nvSpPr>
        <p:spPr>
          <a:xfrm>
            <a:off x="620808" y="5593780"/>
            <a:ext cx="7272809" cy="1235268"/>
          </a:xfrm>
          <a:prstGeom prst="horizontalScroll">
            <a:avLst/>
          </a:prstGeom>
          <a:solidFill>
            <a:srgbClr val="CCE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ИП Глава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К(Ф)Х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Кныш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О.А.,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оросительной системы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180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га,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Комсомольское с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инвестиций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58 млн.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Горизонтальный свиток 24"/>
          <p:cNvSpPr/>
          <p:nvPr/>
        </p:nvSpPr>
        <p:spPr>
          <a:xfrm>
            <a:off x="620809" y="704092"/>
            <a:ext cx="7272808" cy="1800200"/>
          </a:xfrm>
          <a:prstGeom prst="horizontalScroll">
            <a:avLst/>
          </a:prstGeom>
          <a:solidFill>
            <a:srgbClr val="CCE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АО «Омский бекон»,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племенного репродуктора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1 700 свиноматок,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единовременного содержания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27 000 голов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Калининское с. п.,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инвестиций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1,9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млрд. руб.,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создано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67 рабочих мест</a:t>
            </a:r>
          </a:p>
        </p:txBody>
      </p:sp>
    </p:spTree>
    <p:extLst>
      <p:ext uri="{BB962C8B-B14F-4D97-AF65-F5344CB8AC3E}">
        <p14:creationId xmlns:p14="http://schemas.microsoft.com/office/powerpoint/2010/main" val="380913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Горизонтальный свиток 11"/>
          <p:cNvSpPr/>
          <p:nvPr/>
        </p:nvSpPr>
        <p:spPr>
          <a:xfrm>
            <a:off x="817328" y="859336"/>
            <a:ext cx="6690593" cy="1542062"/>
          </a:xfrm>
          <a:prstGeom prst="horizontalScroll">
            <a:avLst/>
          </a:prstGeom>
          <a:solidFill>
            <a:srgbClr val="CCE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ИП Глава К(Ф)Х Щербак М.Ю.,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коровника и доильного зала на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 голов,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Дружинское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с. п., сумма инвестиций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 млн. рублей,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создано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рабочих мест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-127003"/>
            <a:ext cx="7632848" cy="1087345"/>
          </a:xfrm>
        </p:spPr>
        <p:txBody>
          <a:bodyPr>
            <a:normAutofit/>
          </a:bodyPr>
          <a:lstStyle/>
          <a:p>
            <a:r>
              <a:rPr lang="ru-RU" alt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проекты, </a:t>
            </a:r>
            <a:br>
              <a:rPr lang="ru-RU" alt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реализованные в сфере сельского хозяйства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12</a:t>
            </a:fld>
            <a:endParaRPr lang="en-US" altLang="ru-RU"/>
          </a:p>
        </p:txBody>
      </p:sp>
      <p:pic>
        <p:nvPicPr>
          <p:cNvPr id="11" name="Рисунок 10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Горизонтальный свиток 19"/>
          <p:cNvSpPr/>
          <p:nvPr/>
        </p:nvSpPr>
        <p:spPr>
          <a:xfrm>
            <a:off x="1848056" y="2183311"/>
            <a:ext cx="6840760" cy="1494837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ИП Абросимова Г.Н,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убойного цеха,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Калининское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 п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инвестиций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руб.,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создано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рабочих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Горизонтальный свиток 20"/>
          <p:cNvSpPr/>
          <p:nvPr/>
        </p:nvSpPr>
        <p:spPr>
          <a:xfrm>
            <a:off x="1848056" y="4901117"/>
            <a:ext cx="6840760" cy="1604048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ВолковЪ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Цех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переработке молока, Новотроицкое с. п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инвестиций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руб.,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создано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рабочих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818456" y="3576309"/>
            <a:ext cx="6690593" cy="1599348"/>
          </a:xfrm>
          <a:prstGeom prst="horizontalScroll">
            <a:avLst/>
          </a:prstGeom>
          <a:solidFill>
            <a:srgbClr val="CCE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Глава К(Ф)Х Василенко А.В.,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Промышленное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пчеловодство 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Омской области,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Надеждинское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с. п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инвестиций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500 тыс. руб.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создано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рабочее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00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3886" y="145403"/>
            <a:ext cx="8590102" cy="1087345"/>
          </a:xfrm>
        </p:spPr>
        <p:txBody>
          <a:bodyPr>
            <a:noAutofit/>
          </a:bodyPr>
          <a:lstStyle/>
          <a:p>
            <a:pPr algn="ctr"/>
            <a:r>
              <a:rPr lang="ru-RU" alt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Инфраструктурные </a:t>
            </a:r>
            <a:br>
              <a:rPr lang="ru-RU" alt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проекты</a:t>
            </a:r>
            <a:br>
              <a:rPr lang="ru-RU" alt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13</a:t>
            </a:fld>
            <a:endParaRPr lang="en-US" altLang="ru-RU"/>
          </a:p>
        </p:txBody>
      </p:sp>
      <p:pic>
        <p:nvPicPr>
          <p:cNvPr id="11" name="Рисунок 10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Горизонтальный свиток 8"/>
          <p:cNvSpPr/>
          <p:nvPr/>
        </p:nvSpPr>
        <p:spPr>
          <a:xfrm>
            <a:off x="1119159" y="836711"/>
            <a:ext cx="6825246" cy="1719105"/>
          </a:xfrm>
          <a:prstGeom prst="horizontalScroll">
            <a:avLst/>
          </a:prstGeom>
          <a:solidFill>
            <a:srgbClr val="CCE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ООО «КИТАЙСКАЯ НАЦИОНАЛЬНАЯ ХИМИКО-ИНЖЕНЕРНАЯ СТРОИТЕЛЬНАЯ КОМПАНИЯ №7»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Строительство временного бытового городка строителей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территории Омского сельского поселения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1119159" y="4868873"/>
            <a:ext cx="7701314" cy="1919704"/>
          </a:xfrm>
          <a:prstGeom prst="horizontalScroll">
            <a:avLst/>
          </a:prstGeom>
          <a:solidFill>
            <a:srgbClr val="CCE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Юза-Инвест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газопроводов: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 с. Андреевка на сумму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 млн. руб.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(подключено 12 абонентов), 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 д. Приветная на сумму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млн. руб.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(подключено 12 абонентов)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верх 14"/>
          <p:cNvSpPr/>
          <p:nvPr/>
        </p:nvSpPr>
        <p:spPr>
          <a:xfrm>
            <a:off x="86734" y="2388308"/>
            <a:ext cx="5344461" cy="2501082"/>
          </a:xfrm>
          <a:prstGeom prst="upArrow">
            <a:avLst>
              <a:gd name="adj1" fmla="val 50000"/>
              <a:gd name="adj2" fmla="val 44150"/>
            </a:avLst>
          </a:prstGeom>
          <a:solidFill>
            <a:srgbClr val="A0FCB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Налоговые поступления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более 80 млн. руб. – 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консолидированный бюджет Омской области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4198884" y="2230091"/>
            <a:ext cx="3605048" cy="2112579"/>
          </a:xfrm>
          <a:prstGeom prst="leftArrow">
            <a:avLst/>
          </a:prstGeom>
          <a:solidFill>
            <a:srgbClr val="A0FCB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около 40 млн. руб. – 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бюджет Омского района</a:t>
            </a:r>
          </a:p>
        </p:txBody>
      </p:sp>
      <p:sp>
        <p:nvSpPr>
          <p:cNvPr id="17" name="Стрелка влево 16"/>
          <p:cNvSpPr/>
          <p:nvPr/>
        </p:nvSpPr>
        <p:spPr>
          <a:xfrm>
            <a:off x="5727930" y="3584317"/>
            <a:ext cx="2743200" cy="1876096"/>
          </a:xfrm>
          <a:prstGeom prst="leftArrow">
            <a:avLst/>
          </a:prstGeom>
          <a:solidFill>
            <a:srgbClr val="A0FCB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2,4 млн. руб. – 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бюджет 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Омского с.п.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95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нутый угол 17"/>
          <p:cNvSpPr/>
          <p:nvPr/>
        </p:nvSpPr>
        <p:spPr bwMode="auto">
          <a:xfrm>
            <a:off x="1365618" y="2351343"/>
            <a:ext cx="3237311" cy="2696379"/>
          </a:xfrm>
          <a:prstGeom prst="foldedCorner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Загнутый угол 16"/>
          <p:cNvSpPr/>
          <p:nvPr/>
        </p:nvSpPr>
        <p:spPr bwMode="auto">
          <a:xfrm>
            <a:off x="4716017" y="1052598"/>
            <a:ext cx="3829536" cy="3975697"/>
          </a:xfrm>
          <a:prstGeom prst="foldedCorner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Загнутый угол 4"/>
          <p:cNvSpPr/>
          <p:nvPr/>
        </p:nvSpPr>
        <p:spPr bwMode="auto">
          <a:xfrm>
            <a:off x="1365618" y="1079930"/>
            <a:ext cx="3231623" cy="1112515"/>
          </a:xfrm>
          <a:prstGeom prst="foldedCorne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4447" y="0"/>
            <a:ext cx="1129553" cy="136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98001" y="2549458"/>
            <a:ext cx="3132667" cy="206210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ктуализация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инвестиционного паспорта Омского муниципального района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инвестиционных паспортов поселений Омского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района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которые размещены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официальном сайте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портале 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3"/>
              </a:rPr>
              <a:t>http://omskportal.ru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82061" y="1079930"/>
            <a:ext cx="2598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Ежеквартальный мониторинг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этапов реализации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инвестиционных проектов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58105" y="1176400"/>
            <a:ext cx="3595508" cy="181588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Мониторинг перечня свободных земельных участков и объектов недвижимого имущества, предлагаемых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ведения предпринимательской деятельности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-26126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Мероприятия по улучшению инвестиционной привлекательности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929113" y="2772139"/>
            <a:ext cx="3453492" cy="615524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 свободных земельных участков 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объектов недвижимого имущества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925565" y="3481875"/>
            <a:ext cx="3457040" cy="811222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 свободных земельных участков 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проработанным инфраструктурным обеспечением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365618" y="5305801"/>
            <a:ext cx="7179935" cy="1189739"/>
          </a:xfrm>
          <a:prstGeom prst="roundRect">
            <a:avLst/>
          </a:prstGeom>
          <a:solidFill>
            <a:srgbClr val="86E3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Информационные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материалы на сайтах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предпринимательомскогорайона.рф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инвестиционный интернет-портал Омской области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65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AutoShape 3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3" name="AutoShape 5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5" name="AutoShape 7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с двумя вырезанными противолежащими углами 12"/>
          <p:cNvSpPr/>
          <p:nvPr/>
        </p:nvSpPr>
        <p:spPr>
          <a:xfrm>
            <a:off x="1167976" y="1521323"/>
            <a:ext cx="3737794" cy="1676927"/>
          </a:xfrm>
          <a:prstGeom prst="snip2Diag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Грантовая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b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развитие собственного бизнеса</a:t>
            </a:r>
          </a:p>
        </p:txBody>
      </p:sp>
      <p:sp>
        <p:nvSpPr>
          <p:cNvPr id="14" name="Выноска со стрелкой вверх 13"/>
          <p:cNvSpPr/>
          <p:nvPr/>
        </p:nvSpPr>
        <p:spPr>
          <a:xfrm>
            <a:off x="1167976" y="3146381"/>
            <a:ext cx="3679176" cy="1914010"/>
          </a:xfrm>
          <a:prstGeom prst="upArrowCallout">
            <a:avLst>
              <a:gd name="adj1" fmla="val 16476"/>
              <a:gd name="adj2" fmla="val 25000"/>
              <a:gd name="adj3" fmla="val 25000"/>
              <a:gd name="adj4" fmla="val 7117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году предоставлено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грантов на общую сумму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3,2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 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5076056" y="1520962"/>
            <a:ext cx="3833839" cy="1676927"/>
          </a:xfrm>
          <a:prstGeom prst="snip2Diag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возмещение части затрат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Выноска со стрелкой вверх 17"/>
          <p:cNvSpPr/>
          <p:nvPr/>
        </p:nvSpPr>
        <p:spPr>
          <a:xfrm>
            <a:off x="5091309" y="3146381"/>
            <a:ext cx="3818586" cy="1914011"/>
          </a:xfrm>
          <a:prstGeom prst="upArrowCallout">
            <a:avLst>
              <a:gd name="adj1" fmla="val 15307"/>
              <a:gd name="adj2" fmla="val 24251"/>
              <a:gd name="adj3" fmla="val 25000"/>
              <a:gd name="adj4" fmla="val 70728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году субсидии предоставлены 14 СМСП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общую сумму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1,7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1167976" y="5311624"/>
            <a:ext cx="7741919" cy="1211259"/>
          </a:xfrm>
          <a:prstGeom prst="snip2Diag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Премия Главы Омского муниципального района </a:t>
            </a:r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СМСП на общую сумму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210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000 рублей</a:t>
            </a:r>
          </a:p>
          <a:p>
            <a:pPr algn="ctr"/>
            <a:endParaRPr lang="ru-RU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726892" y="6356353"/>
            <a:ext cx="2057400" cy="365125"/>
          </a:xfrm>
        </p:spPr>
        <p:txBody>
          <a:bodyPr/>
          <a:lstStyle/>
          <a:p>
            <a:fld id="{1FE8DF1E-33BB-4377-9A26-35481BA06C7C}" type="slidenum">
              <a:rPr lang="en-US" smtClean="0">
                <a:solidFill>
                  <a:schemeClr val="tx1"/>
                </a:solidFill>
              </a:rPr>
              <a:pPr/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67976" y="-9184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Финансовая поддержка субъектов малого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16740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06" y="3327896"/>
            <a:ext cx="2646163" cy="1984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герб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7176" y="1"/>
            <a:ext cx="986824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38798" y="1"/>
            <a:ext cx="7102002" cy="11967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Финансовая поддержка в рамках содействия </a:t>
            </a:r>
          </a:p>
          <a:p>
            <a:pPr algn="ctr">
              <a:defRPr/>
            </a:pPr>
            <a:r>
              <a:rPr lang="ru-RU" sz="2400" b="1" dirty="0" err="1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самозанятости</a:t>
            </a:r>
            <a:r>
              <a:rPr lang="ru-RU" sz="2400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 безработных граждан </a:t>
            </a:r>
          </a:p>
        </p:txBody>
      </p:sp>
      <p:sp>
        <p:nvSpPr>
          <p:cNvPr id="5" name="Овал 4"/>
          <p:cNvSpPr/>
          <p:nvPr/>
        </p:nvSpPr>
        <p:spPr bwMode="auto">
          <a:xfrm>
            <a:off x="755576" y="1394959"/>
            <a:ext cx="2423605" cy="1641925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На открытие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кафе-пекарни</a:t>
            </a:r>
          </a:p>
        </p:txBody>
      </p:sp>
      <p:sp>
        <p:nvSpPr>
          <p:cNvPr id="7" name="Овал 6"/>
          <p:cNvSpPr/>
          <p:nvPr/>
        </p:nvSpPr>
        <p:spPr bwMode="auto">
          <a:xfrm>
            <a:off x="3415296" y="1389395"/>
            <a:ext cx="3342741" cy="1654454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открытие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мастерской лазерной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резки по производству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изделий из фанеры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6881812" y="1401924"/>
            <a:ext cx="2027054" cy="1641925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На открытие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ателье-студии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вышивки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3291511" y="3978580"/>
            <a:ext cx="3801499" cy="1071570"/>
          </a:xfrm>
          <a:prstGeom prst="ellipse">
            <a:avLst/>
          </a:prstGeom>
          <a:solidFill>
            <a:srgbClr val="86E38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331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знак завершения 10"/>
          <p:cNvSpPr/>
          <p:nvPr/>
        </p:nvSpPr>
        <p:spPr bwMode="auto">
          <a:xfrm>
            <a:off x="1763688" y="5341162"/>
            <a:ext cx="6857146" cy="1071570"/>
          </a:xfrm>
          <a:prstGeom prst="flowChartTerminator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Обязательное создание </a:t>
            </a:r>
          </a:p>
          <a:p>
            <a:pPr algn="ctr"/>
            <a:r>
              <a:rPr lang="ru-RU" sz="2400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дополнительных рабочих мест</a:t>
            </a:r>
            <a:endParaRPr lang="ru-RU" sz="2400" b="1" dirty="0">
              <a:solidFill>
                <a:srgbClr val="0001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16</a:t>
            </a:fld>
            <a:endParaRPr lang="en-US" altLang="ru-RU"/>
          </a:p>
        </p:txBody>
      </p:sp>
      <p:sp>
        <p:nvSpPr>
          <p:cNvPr id="15" name="Freeform 78"/>
          <p:cNvSpPr>
            <a:spLocks/>
          </p:cNvSpPr>
          <p:nvPr/>
        </p:nvSpPr>
        <p:spPr bwMode="gray">
          <a:xfrm rot="20985014">
            <a:off x="7027397" y="3003379"/>
            <a:ext cx="1735883" cy="1025031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16" name="Freeform 78"/>
          <p:cNvSpPr>
            <a:spLocks/>
          </p:cNvSpPr>
          <p:nvPr/>
        </p:nvSpPr>
        <p:spPr bwMode="gray">
          <a:xfrm rot="20985014">
            <a:off x="5399125" y="2990924"/>
            <a:ext cx="1104574" cy="954640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17" name="Freeform 78"/>
          <p:cNvSpPr>
            <a:spLocks/>
          </p:cNvSpPr>
          <p:nvPr/>
        </p:nvSpPr>
        <p:spPr bwMode="gray">
          <a:xfrm rot="681672" flipH="1">
            <a:off x="2647215" y="3083591"/>
            <a:ext cx="1134218" cy="791022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53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397" y="237720"/>
            <a:ext cx="8352928" cy="121706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мероприятий, </a:t>
            </a:r>
            <a:r>
              <a:rPr lang="ru-RU" sz="2800" b="1" dirty="0" smtClean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направленных на </a:t>
            </a:r>
            <a:r>
              <a:rPr lang="ru-RU" sz="2800" b="1" dirty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sz="2800" b="1" dirty="0" smtClean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легализацию неформально </a:t>
            </a:r>
            <a:r>
              <a:rPr lang="ru-RU" sz="2800" b="1" dirty="0" smtClean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занятых </a:t>
            </a:r>
            <a:br>
              <a:rPr lang="ru-RU" sz="2800" b="1" dirty="0" smtClean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17</a:t>
            </a:fld>
            <a:endParaRPr lang="en-US" altLang="ru-RU"/>
          </a:p>
        </p:txBody>
      </p:sp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ÐÐ°ÑÑÐ¸Ð½ÐºÐ¸ Ð¿Ð¾ Ð·Ð°Ð¿ÑÐ¾ÑÑ Ð¾ÑÐ¾ÑÐ¼Ð»ÐµÐ½Ð¸Ðµ ÑÑÑÐ´Ð¾Ð²ÑÑ Ð¾ÑÐ½Ð¾ÑÐµÐ½Ð¸Ð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60793"/>
            <a:ext cx="2994209" cy="2397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Ð°ÑÑÐ¸Ð½ÐºÐ¸ Ð¿Ð¾ Ð·Ð°Ð¿ÑÐ¾ÑÑ Ð¾ÑÐ¾ÑÐ¼Ð»ÐµÐ½Ð¸Ðµ ÑÑÑÐ´Ð¾Ð²ÑÑ Ð¾ÑÐ½Ð¾ÑÐµÐ½Ð¸Ð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019" y="4039896"/>
            <a:ext cx="3730090" cy="2664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27584" y="1892817"/>
            <a:ext cx="4608512" cy="20190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легализовано </a:t>
            </a:r>
          </a:p>
          <a:p>
            <a:pPr algn="ctr"/>
            <a:r>
              <a:rPr lang="ru-RU" sz="2400" b="1" dirty="0" smtClean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877</a:t>
            </a:r>
            <a:r>
              <a:rPr lang="ru-RU" sz="2400" dirty="0" smtClean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endParaRPr lang="ru-RU" sz="2400" dirty="0" smtClean="0">
              <a:solidFill>
                <a:srgbClr val="0001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101,6 %</a:t>
            </a:r>
            <a:r>
              <a:rPr lang="ru-RU" sz="2400" dirty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планового значения контрольного показателя)</a:t>
            </a:r>
            <a:endParaRPr lang="ru-RU" sz="2400" dirty="0">
              <a:solidFill>
                <a:srgbClr val="0001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72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 descr="C:\Users\SH\Desktop\лотос\kart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892" y="476672"/>
            <a:ext cx="5069004" cy="617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 bwMode="auto">
          <a:xfrm>
            <a:off x="5080258" y="2280173"/>
            <a:ext cx="3816424" cy="66455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2000" b="1" kern="0" spc="-80" dirty="0" smtClean="0">
                <a:solidFill>
                  <a:srgbClr val="000608"/>
                </a:solidFill>
                <a:latin typeface="Times New Roman" pitchFamily="18" charset="0"/>
                <a:cs typeface="Times New Roman" pitchFamily="18" charset="0"/>
              </a:rPr>
              <a:t>123 </a:t>
            </a:r>
            <a:r>
              <a:rPr lang="ru-RU" altLang="ru-RU" sz="2000" b="1" kern="0" spc="-80" dirty="0" err="1" smtClean="0">
                <a:solidFill>
                  <a:srgbClr val="000608"/>
                </a:solidFill>
                <a:latin typeface="Times New Roman" pitchFamily="18" charset="0"/>
                <a:cs typeface="Times New Roman" pitchFamily="18" charset="0"/>
              </a:rPr>
              <a:t>сельхозтоваропроизводителя</a:t>
            </a:r>
            <a:endParaRPr lang="ru-RU" altLang="ru-RU" sz="2000" b="1" kern="0" spc="-80" dirty="0">
              <a:solidFill>
                <a:srgbClr val="00060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449231" y="1093131"/>
            <a:ext cx="5112568" cy="1107503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продукции сельского хозяйства – 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19,2 % от общего объема Омской области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3347864" y="3024261"/>
            <a:ext cx="3012574" cy="6570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2000" b="1" kern="0" spc="-80" dirty="0" smtClean="0">
                <a:latin typeface="Times New Roman" pitchFamily="18" charset="0"/>
                <a:cs typeface="Times New Roman" pitchFamily="18" charset="0"/>
              </a:rPr>
              <a:t>В сфере животноводства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33840" y="132636"/>
            <a:ext cx="8352928" cy="548681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01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сельского хозяйства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18</a:t>
            </a:fld>
            <a:endParaRPr lang="en-US" altLang="ru-RU"/>
          </a:p>
        </p:txBody>
      </p:sp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>
            <a:off x="5252518" y="3449007"/>
            <a:ext cx="3639962" cy="126925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2000" b="1" dirty="0" smtClean="0">
                <a:solidFill>
                  <a:srgbClr val="000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сельскохозяйственных организаций</a:t>
            </a:r>
            <a:endParaRPr lang="ru-RU" sz="2000" b="1" dirty="0">
              <a:solidFill>
                <a:srgbClr val="0006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4596805" y="4272634"/>
            <a:ext cx="3803619" cy="13049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2000" b="1" dirty="0" smtClean="0">
                <a:solidFill>
                  <a:srgbClr val="000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kern="0" spc="-80" dirty="0" smtClean="0">
                <a:solidFill>
                  <a:srgbClr val="000608"/>
                </a:solidFill>
                <a:latin typeface="Times New Roman" pitchFamily="18" charset="0"/>
                <a:cs typeface="Times New Roman" pitchFamily="18" charset="0"/>
              </a:rPr>
              <a:t>крестьянских </a:t>
            </a:r>
          </a:p>
          <a:p>
            <a:pPr algn="ctr">
              <a:lnSpc>
                <a:spcPct val="90000"/>
              </a:lnSpc>
              <a:defRPr/>
            </a:pPr>
            <a:r>
              <a:rPr lang="ru-RU" altLang="ru-RU" sz="2000" b="1" kern="0" spc="-80" dirty="0" smtClean="0">
                <a:solidFill>
                  <a:srgbClr val="000608"/>
                </a:solidFill>
                <a:latin typeface="Times New Roman" pitchFamily="18" charset="0"/>
                <a:cs typeface="Times New Roman" pitchFamily="18" charset="0"/>
              </a:rPr>
              <a:t>(фермерских) хозяйства</a:t>
            </a:r>
            <a:endParaRPr lang="ru-RU" sz="2000" b="1" dirty="0">
              <a:solidFill>
                <a:srgbClr val="0006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5268200" y="5131952"/>
            <a:ext cx="3639962" cy="1269251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12</a:t>
            </a:r>
            <a:r>
              <a:rPr lang="ru-RU" sz="2000" b="1" dirty="0" smtClean="0">
                <a:solidFill>
                  <a:srgbClr val="000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личных подсобных хозяйств</a:t>
            </a:r>
            <a:endParaRPr lang="ru-RU" sz="2000" b="1" dirty="0">
              <a:solidFill>
                <a:srgbClr val="0006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47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335" y="187172"/>
            <a:ext cx="6858000" cy="762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Поголовье сельскохозяйственных животных во всех формах собственности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19</a:t>
            </a:fld>
            <a:endParaRPr lang="en-US" altLang="ru-RU"/>
          </a:p>
        </p:txBody>
      </p:sp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857595"/>
              </p:ext>
            </p:extLst>
          </p:nvPr>
        </p:nvGraphicFramePr>
        <p:xfrm>
          <a:off x="539552" y="3717032"/>
          <a:ext cx="8116681" cy="260865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244833"/>
                <a:gridCol w="1587074"/>
                <a:gridCol w="1284774"/>
              </a:tblGrid>
              <a:tr h="574179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сельскохозяйственных животных</a:t>
                      </a:r>
                      <a:endParaRPr kumimoji="0" lang="ru-RU" sz="2000" b="1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68" marR="685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kumimoji="0" lang="ru-RU" sz="2000" b="1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68" marR="685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kumimoji="0" lang="ru-RU" sz="2000" b="1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68" marR="685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619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Крупный рогатый скот, тыс. голов</a:t>
                      </a:r>
                      <a:r>
                        <a:rPr kumimoji="0" lang="ru-RU" sz="20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sz="20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14,05</a:t>
                      </a:r>
                      <a:endParaRPr kumimoji="0" lang="ru-RU" sz="20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13,77</a:t>
                      </a:r>
                      <a:endParaRPr kumimoji="0" lang="ru-RU" sz="20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6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Коровы,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голов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6,02</a:t>
                      </a:r>
                      <a:endParaRPr kumimoji="0" lang="ru-RU" sz="20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5,89</a:t>
                      </a:r>
                      <a:endParaRPr kumimoji="0" lang="ru-RU" sz="20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6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Свиньи, тыс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голов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226,3</a:t>
                      </a:r>
                      <a:endParaRPr kumimoji="0" lang="ru-RU" sz="20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195,8</a:t>
                      </a:r>
                      <a:endParaRPr kumimoji="0" lang="ru-RU" sz="20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6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Птица, тыс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голов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4349,5</a:t>
                      </a:r>
                      <a:endParaRPr kumimoji="0" lang="ru-RU" sz="20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4219,7</a:t>
                      </a:r>
                      <a:endParaRPr kumimoji="0" lang="ru-RU" sz="20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78853"/>
            <a:ext cx="293657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90" y="1497650"/>
            <a:ext cx="2901316" cy="1925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40" y="1521107"/>
            <a:ext cx="2500058" cy="1879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288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2880" y="587356"/>
            <a:ext cx="2357454" cy="1398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5ef0af10b2c3fbe55a6a92d9b3362f7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6400" y="2041525"/>
            <a:ext cx="2298700" cy="1692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t="30936"/>
          <a:stretch>
            <a:fillRect/>
          </a:stretch>
        </p:blipFill>
        <p:spPr bwMode="auto">
          <a:xfrm>
            <a:off x="2970198" y="3835400"/>
            <a:ext cx="2300301" cy="1614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171d784ad2522abc50379bc1be2d525c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3240" y="4914900"/>
            <a:ext cx="2505559" cy="172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Documents and Settings\User\Мои документы\My Received Files\Мальцева Ольга Владимировна(пресс-\Рисунок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040260" y="-177800"/>
            <a:ext cx="10080519" cy="768145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873172" y="1778000"/>
            <a:ext cx="4140200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ОМСКИЙ РАЙОН:</a:t>
            </a:r>
          </a:p>
          <a:p>
            <a:pPr algn="ctr"/>
            <a:r>
              <a:rPr lang="ru-RU" sz="36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ТЕРРИТОРИЯ</a:t>
            </a:r>
            <a:r>
              <a:rPr lang="ru-RU" sz="36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6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НОВЫХ</a:t>
            </a:r>
            <a:r>
              <a:rPr lang="ru-RU" sz="36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6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ВОЗМОЖНОСТЕЙ</a:t>
            </a:r>
            <a:endParaRPr lang="ru-RU" sz="3600" b="1" i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44386" name="AutoShape 2" descr="https://fondgkh.ru/upload/iblock/5ef/5ef0af10b2c3fbe55a6a92d9b3362f7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64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962" r="1963" b="7691"/>
          <a:stretch/>
        </p:blipFill>
        <p:spPr>
          <a:xfrm>
            <a:off x="5364088" y="4797152"/>
            <a:ext cx="3579355" cy="1893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87624" y="188730"/>
            <a:ext cx="6858000" cy="762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снижения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поголовья сельскохозяйственных животных</a:t>
            </a:r>
          </a:p>
        </p:txBody>
      </p:sp>
      <p:pic>
        <p:nvPicPr>
          <p:cNvPr id="6" name="Рисунок 5" descr="герб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683569" y="1227087"/>
            <a:ext cx="6696743" cy="11938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денежных затрат на корма и содержание животных при низкой цене реализации продукции животноводства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3569" y="2621913"/>
            <a:ext cx="6192687" cy="720080"/>
          </a:xfrm>
          <a:prstGeom prst="round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кадровым обеспечением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3569" y="3543018"/>
            <a:ext cx="5832647" cy="864096"/>
          </a:xfrm>
          <a:prstGeom prst="roundRect">
            <a:avLst/>
          </a:prstGeom>
          <a:solidFill>
            <a:srgbClr val="FFFF6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животноводческих комплексов АО «Омский бекон»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83569" y="4608139"/>
            <a:ext cx="5400599" cy="648072"/>
          </a:xfrm>
          <a:prstGeom prst="roundRect">
            <a:avLst/>
          </a:prstGeom>
          <a:solidFill>
            <a:srgbClr val="F7974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Банкротство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ПК «ОША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4042"/>
            <a:ext cx="7632848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Лидеры по производству продукции животноводства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21</a:t>
            </a:fld>
            <a:endParaRPr lang="en-US" altLang="ru-RU"/>
          </a:p>
        </p:txBody>
      </p:sp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 bwMode="auto">
          <a:xfrm>
            <a:off x="1691680" y="992703"/>
            <a:ext cx="3456489" cy="1104466"/>
          </a:xfrm>
          <a:prstGeom prst="roundRect">
            <a:avLst/>
          </a:prstGeom>
          <a:solidFill>
            <a:srgbClr val="A0FCB4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Лузинское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молоко».</a:t>
            </a:r>
          </a:p>
          <a:p>
            <a:pPr algn="ctr"/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Удой на 1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фуражную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корову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8,8 тыс. кг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687382" y="2371755"/>
            <a:ext cx="3093487" cy="1130750"/>
          </a:xfrm>
          <a:prstGeom prst="roundRect">
            <a:avLst/>
          </a:prstGeom>
          <a:solidFill>
            <a:srgbClr val="FFFFB3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АО «Омский бекон».</a:t>
            </a:r>
          </a:p>
          <a:p>
            <a:pPr algn="ctr"/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мяса </a:t>
            </a:r>
          </a:p>
          <a:p>
            <a:pPr algn="ctr"/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свинины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29,5 тыс. тонн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1257223" y="3825672"/>
            <a:ext cx="2810721" cy="127032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АО «Птицефабрика </a:t>
            </a:r>
          </a:p>
          <a:p>
            <a:pPr algn="ctr"/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«Сибирская».</a:t>
            </a:r>
          </a:p>
          <a:p>
            <a:pPr algn="ctr"/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мяса </a:t>
            </a:r>
          </a:p>
          <a:p>
            <a:pPr algn="ctr"/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птицы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38,2 тыс. тонн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5148169" y="5329564"/>
            <a:ext cx="2445882" cy="1296144"/>
          </a:xfrm>
          <a:prstGeom prst="roundRect">
            <a:avLst/>
          </a:prstGeom>
          <a:solidFill>
            <a:srgbClr val="AEF0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ЗАО «Иртышское».</a:t>
            </a:r>
          </a:p>
          <a:p>
            <a:pPr algn="ctr"/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яйца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354,1 млн. штук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4" descr="https://www.publicdomainpictures.net/pictures/120000/velka/spelende-koei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2051" y="580331"/>
            <a:ext cx="2157867" cy="1740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6" descr="https://ros-tehnology.ru/wp-content/uploads/2018/01/DSC_04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9129" y="2250086"/>
            <a:ext cx="1694662" cy="142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8" descr="https://sdelanounas.ru/i/c/2/r/f_c2RlbGFub3VuYXMucnUvdXBsb2Fkcy82LzkvNjk2MTUxNTU5OTMxNV9vcmlnLmpwZWc_X19pZD0xMDI2Mzk=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0754" y="3837792"/>
            <a:ext cx="1801398" cy="1327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0" descr="https://avatars.mds.yandex.net/get-altay/1987173/2a0000016b1cb84f595c834a7459ed6cac14/XXX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1720" y="5208805"/>
            <a:ext cx="2561876" cy="149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692050" y="2419222"/>
            <a:ext cx="3344445" cy="1035816"/>
          </a:xfrm>
          <a:prstGeom prst="roundRect">
            <a:avLst/>
          </a:prstGeom>
          <a:solidFill>
            <a:srgbClr val="FFFFB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«Титан-Агро». Производство мяса свинины –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12,02 тыс. тонн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6054481" y="3814040"/>
            <a:ext cx="2808312" cy="12819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«Морозовская </a:t>
            </a:r>
          </a:p>
          <a:p>
            <a:pPr algn="ctr"/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птицефабрика».</a:t>
            </a:r>
          </a:p>
          <a:p>
            <a:pPr algn="ctr"/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мяса </a:t>
            </a:r>
          </a:p>
          <a:p>
            <a:pPr algn="ctr"/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индейки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8,2 тыс. тонн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0"/>
            <a:ext cx="6858000" cy="90872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сельхозтоваропроизводителей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22</a:t>
            </a:fld>
            <a:endParaRPr lang="en-US" altLang="ru-RU"/>
          </a:p>
        </p:txBody>
      </p:sp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 bwMode="auto">
          <a:xfrm>
            <a:off x="4043994" y="954554"/>
            <a:ext cx="3519436" cy="919611"/>
          </a:xfrm>
          <a:prstGeom prst="roundRect">
            <a:avLst/>
          </a:prstGeom>
          <a:solidFill>
            <a:srgbClr val="CCECFF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возмещение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части затрат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539552" y="2245792"/>
            <a:ext cx="4010319" cy="454889"/>
          </a:xfrm>
          <a:prstGeom prst="roundRect">
            <a:avLst/>
          </a:prstGeom>
          <a:solidFill>
            <a:srgbClr val="CCECFF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сельскохозтоваропроизводителя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4989461" y="1985982"/>
            <a:ext cx="3960440" cy="480938"/>
          </a:xfrm>
          <a:prstGeom prst="roundRect">
            <a:avLst/>
          </a:prstGeom>
          <a:solidFill>
            <a:srgbClr val="A0FCB4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сумма – 217,99 млн. рублей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477293" y="2791857"/>
            <a:ext cx="5472608" cy="503353"/>
          </a:xfrm>
          <a:prstGeom prst="roundRect">
            <a:avLst/>
          </a:prstGeom>
          <a:solidFill>
            <a:srgbClr val="A0FCB4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районного бюджета – 1,97 млн.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9" y="841097"/>
            <a:ext cx="3292254" cy="140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712" y="3284159"/>
            <a:ext cx="3116188" cy="1789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 bwMode="auto">
          <a:xfrm>
            <a:off x="490684" y="3426422"/>
            <a:ext cx="5283027" cy="936104"/>
          </a:xfrm>
          <a:prstGeom prst="roundRect">
            <a:avLst/>
          </a:prstGeom>
          <a:solidFill>
            <a:srgbClr val="F8C66C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Грантовая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поддержка на развитие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крестьянского (фермерского) хозяйства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1033018" y="4476074"/>
            <a:ext cx="3960440" cy="551662"/>
          </a:xfrm>
          <a:prstGeom prst="roundRect">
            <a:avLst/>
          </a:prstGeom>
          <a:solidFill>
            <a:srgbClr val="F8C66C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сумма – 22 млн. рублей</a:t>
            </a: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1813567" y="5929244"/>
            <a:ext cx="5472608" cy="615170"/>
          </a:xfrm>
          <a:prstGeom prst="roundRect">
            <a:avLst/>
          </a:prstGeom>
          <a:solidFill>
            <a:srgbClr val="FFEF53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гранта на поддержку начинающих фермеров</a:t>
            </a: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490628" y="5158948"/>
            <a:ext cx="8118485" cy="615170"/>
          </a:xfrm>
          <a:prstGeom prst="roundRect">
            <a:avLst/>
          </a:prstGeom>
          <a:solidFill>
            <a:srgbClr val="FFEF53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грант (10 млн. рублей) на развитие семейной животноводческой фермы</a:t>
            </a:r>
          </a:p>
        </p:txBody>
      </p:sp>
    </p:spTree>
    <p:extLst>
      <p:ext uri="{BB962C8B-B14F-4D97-AF65-F5344CB8AC3E}">
        <p14:creationId xmlns:p14="http://schemas.microsoft.com/office/powerpoint/2010/main" val="323149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19200" y="0"/>
            <a:ext cx="6858000" cy="6926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показатели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539552" y="996257"/>
            <a:ext cx="7537648" cy="1222974"/>
          </a:xfrm>
          <a:prstGeom prst="roundRect">
            <a:avLst/>
          </a:prstGeom>
          <a:solidFill>
            <a:srgbClr val="FFFF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Фактический сбор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урожая зерна в весе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143,8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тонн.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Урожайность –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18,4 ц/га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(средняя многолетняя урожайность –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14,6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ц/га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91012" y="2398039"/>
            <a:ext cx="3886188" cy="4153504"/>
          </a:xfrm>
          <a:prstGeom prst="roundRect">
            <a:avLst/>
          </a:prstGeom>
          <a:solidFill>
            <a:srgbClr val="F8C66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Омский муниципальный район </a:t>
            </a:r>
          </a:p>
          <a:p>
            <a:pPr algn="ctr">
              <a:defRPr/>
            </a:pP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третий год подряд занял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первое место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трудовом соревновании между муниципальными районами Омской области в природно-климатической зоне по достижению высоких производственно-экономических показателей работы</a:t>
            </a:r>
            <a:endParaRPr lang="ru-RU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384" y="2420889"/>
            <a:ext cx="3522688" cy="4032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9747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111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24</a:t>
            </a:fld>
            <a:endParaRPr lang="en-US" altLang="ru-RU"/>
          </a:p>
        </p:txBody>
      </p:sp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1215784" y="659168"/>
            <a:ext cx="669454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садоводческих товариществ привлечены </a:t>
            </a:r>
            <a:b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административной ответственности в связи 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неорганизованным сбором и вывозом твердых коммунальных отходов</a:t>
            </a:r>
          </a:p>
          <a:p>
            <a:pPr marL="0" indent="0" algn="just">
              <a:buFontTx/>
              <a:buNone/>
            </a:pPr>
            <a:endParaRPr lang="ru-RU" sz="2000" b="0" dirty="0" smtClean="0">
              <a:solidFill>
                <a:srgbClr val="0001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Ликвидировано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несанкционированных свалок мусора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b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Вывезено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3,5 тыс. куб.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метров </a:t>
            </a:r>
            <a:r>
              <a:rPr lang="ru-RU" b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мусора</a:t>
            </a:r>
          </a:p>
          <a:p>
            <a:pPr marL="0" indent="0">
              <a:buNone/>
            </a:pPr>
            <a:endParaRPr lang="ru-RU" b="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Высажено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1904</a:t>
            </a:r>
            <a:r>
              <a:rPr lang="ru-RU" b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деревьев и кустарников</a:t>
            </a:r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723764" y="5354201"/>
            <a:ext cx="7848872" cy="1152128"/>
          </a:xfrm>
          <a:prstGeom prst="roundRect">
            <a:avLst/>
          </a:prstGeom>
          <a:solidFill>
            <a:srgbClr val="F79747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работ по капитальному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ремонту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«Плотина № 1 на ручье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Новоомская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млн. рублей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62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герб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86000" y="2690338"/>
            <a:ext cx="4572000" cy="369332"/>
          </a:xfrm>
          <a:prstGeom prst="rect">
            <a:avLst/>
          </a:prstGeom>
        </p:spPr>
        <p:txBody>
          <a:bodyPr lIns="91416" tIns="45708" rIns="91416" bIns="45708">
            <a:spAutoFit/>
          </a:bodyPr>
          <a:lstStyle/>
          <a:p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83568" y="1448449"/>
            <a:ext cx="4896543" cy="3664137"/>
          </a:xfrm>
          <a:prstGeom prst="roundRect">
            <a:avLst/>
          </a:prstGeom>
          <a:solidFill>
            <a:srgbClr val="A0FCB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0" tIns="45395" rIns="90790" bIns="45395" rtlCol="0" anchor="ctr"/>
          <a:lstStyle/>
          <a:p>
            <a:pPr algn="ctr">
              <a:buFont typeface="Wingdings" pitchFamily="2" charset="2"/>
              <a:buChar char="ü"/>
            </a:pPr>
            <a:endParaRPr lang="ru-RU" sz="2000" b="1" dirty="0" smtClean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endParaRPr lang="ru-RU" sz="2000" b="1" dirty="0" smtClean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Завершен перевод </a:t>
            </a:r>
            <a:b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индивидуальное газовое теплоснабжение МКД,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выведены </a:t>
            </a:r>
            <a:b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 эксплуатации централизованные системы теплоснабжения: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 Новотроицкое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 Красная Горка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с. Богословка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п. Омский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 Розовка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000" dirty="0" smtClean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757743" y="1440028"/>
            <a:ext cx="2702689" cy="3664137"/>
          </a:xfrm>
          <a:prstGeom prst="roundRect">
            <a:avLst/>
          </a:prstGeom>
          <a:solidFill>
            <a:srgbClr val="A0FCB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0" tIns="45395" rIns="90790" bIns="45395" rtlCol="0" anchor="ctr"/>
          <a:lstStyle/>
          <a:p>
            <a:pPr algn="ctr">
              <a:buFont typeface="Wingdings" pitchFamily="2" charset="2"/>
              <a:buChar char="ü"/>
            </a:pP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Продолжен перевод </a:t>
            </a:r>
            <a:b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индивидуальное отопление потребителей: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Морозовка</a:t>
            </a: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 Ульяновка 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п. Речной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 Пушкино</a:t>
            </a:r>
          </a:p>
          <a:p>
            <a:pPr algn="ctr"/>
            <a:endParaRPr lang="ru-RU" sz="2000" dirty="0" smtClean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83568" y="5263783"/>
            <a:ext cx="7776864" cy="11996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индивидуальное поквартирное отопление переведено 1194 квартиры,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том числе 1094 от газовых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теплогенераторов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увеличение по сравнению с 2018 годом на 21,8%);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мощность выведенных из эксплуатации источников 41,3 Гкал/ч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4590"/>
            <a:ext cx="760663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Мероприятия по газификации </a:t>
            </a: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объектов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ЖКХ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переводу многоквартирных домов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индивидуальное газовое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отопление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2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альтернативный процесс 10"/>
          <p:cNvSpPr/>
          <p:nvPr/>
        </p:nvSpPr>
        <p:spPr>
          <a:xfrm>
            <a:off x="4716016" y="1126290"/>
            <a:ext cx="4216245" cy="2835698"/>
          </a:xfrm>
          <a:prstGeom prst="flowChartAlternateProcess">
            <a:avLst/>
          </a:prstGeom>
          <a:solidFill>
            <a:srgbClr val="AEF0CC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2" rIns="96744" bIns="48372"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Заменено 490 м тепловых сетей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двухтрубном исчислении.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Заменено 530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п.м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водопроводных сетей различного диаметра. 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Проведена ревизия и замена запорной арматуры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952226" y="1168920"/>
            <a:ext cx="3496090" cy="2793068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0000"/>
            </a:solidFill>
          </a:ln>
          <a:effectLst>
            <a:glow rad="101600">
              <a:srgbClr val="FF99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2" rIns="96744" bIns="48372" rtlCol="0" anchor="ctr"/>
          <a:lstStyle/>
          <a:p>
            <a:pPr algn="ctr"/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Ресурсоснабжающими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организациями выполнены мероприятия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сумму свыше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30,7 млн. руб.</a:t>
            </a:r>
          </a:p>
        </p:txBody>
      </p:sp>
      <p:pic>
        <p:nvPicPr>
          <p:cNvPr id="15" name="Рисунок 14" descr="герб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4405" y="-1183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reeform 78"/>
          <p:cNvSpPr>
            <a:spLocks/>
          </p:cNvSpPr>
          <p:nvPr/>
        </p:nvSpPr>
        <p:spPr bwMode="gray">
          <a:xfrm rot="11096209">
            <a:off x="3896029" y="2514254"/>
            <a:ext cx="1104574" cy="954640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92D05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5220072" y="4182031"/>
            <a:ext cx="3712189" cy="2415321"/>
          </a:xfrm>
          <a:prstGeom prst="flowChartAlternateProcess">
            <a:avLst/>
          </a:prstGeom>
          <a:solidFill>
            <a:srgbClr val="FFC000"/>
          </a:solidFill>
          <a:ln/>
          <a:effectLst>
            <a:glow rad="101600">
              <a:srgbClr val="FF9900">
                <a:alpha val="6000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6744" tIns="48372" rIns="96744" bIns="48372"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Управляющими организациями выполнены работы по ремонту многоквартирных жилых домов на сумму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6,6 млн. руб.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952226" y="4182031"/>
            <a:ext cx="4149635" cy="2415321"/>
          </a:xfrm>
          <a:prstGeom prst="flowChartAlternateProcess">
            <a:avLst/>
          </a:prstGeom>
          <a:solidFill>
            <a:srgbClr val="AEF0CC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2" rIns="96744" bIns="48372"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тремонтировано и заменено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555 п.м. трубопровода систем отопления, водоснабжения –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429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п.м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канализации – 365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п.м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.; отремонтировано 1350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кровли; утеплено 1500 п.м. швов; отремонтировано 50 подъездов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reeform 78"/>
          <p:cNvSpPr>
            <a:spLocks/>
          </p:cNvSpPr>
          <p:nvPr/>
        </p:nvSpPr>
        <p:spPr bwMode="gray">
          <a:xfrm rot="10800000" flipH="1">
            <a:off x="4716016" y="4869160"/>
            <a:ext cx="1024332" cy="633084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92D05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52226" y="44537"/>
            <a:ext cx="7272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000" b="1" dirty="0">
                <a:latin typeface="Times New Roman"/>
              </a:rPr>
              <a:t>Подготовка к отопительному периоду </a:t>
            </a:r>
            <a:r>
              <a:rPr lang="ru-RU" sz="3000" b="1" dirty="0" smtClean="0">
                <a:latin typeface="Times New Roman"/>
              </a:rPr>
              <a:t>2019-2020 </a:t>
            </a:r>
            <a:r>
              <a:rPr lang="ru-RU" sz="3000" b="1" dirty="0">
                <a:latin typeface="Times New Roman"/>
              </a:rPr>
              <a:t>годов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5E98E-1459-45FD-BF99-9201AE0744FD}" type="slidenum">
              <a:rPr lang="en-US" altLang="ru-RU" smtClean="0"/>
              <a:pPr/>
              <a:t>26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187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герб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4405" y="12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7" name="Picture 1" descr="C:\Users\User\Desktop\image from Акт готовности ОМР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4871" y="2169483"/>
            <a:ext cx="2851154" cy="4032448"/>
          </a:xfrm>
          <a:prstGeom prst="rect">
            <a:avLst/>
          </a:prstGeom>
          <a:noFill/>
        </p:spPr>
      </p:pic>
      <p:pic>
        <p:nvPicPr>
          <p:cNvPr id="8" name="Picture 2" descr="D:\Пырма\Письма\НПА старые\Паспорт готовност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6014" y="836712"/>
            <a:ext cx="2952328" cy="4175179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443006" y="4365104"/>
            <a:ext cx="5286051" cy="204511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 результате проведения мероприятий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подготовке к отопительному периоду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2018 и 2019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годах Администрацией Омского муниципального района получены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паспорта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готовности муниципального района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0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Подготовка муниципального района </a:t>
            </a:r>
          </a:p>
          <a:p>
            <a:pPr algn="ctr">
              <a:defRPr/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к отопительному периоду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694" y="1340768"/>
            <a:ext cx="3000195" cy="2283713"/>
          </a:xfrm>
          <a:prstGeom prst="round2DiagRect">
            <a:avLst>
              <a:gd name="adj1" fmla="val 16667"/>
              <a:gd name="adj2" fmla="val 3221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72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герб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86000" y="2690338"/>
            <a:ext cx="4572000" cy="369332"/>
          </a:xfrm>
          <a:prstGeom prst="rect">
            <a:avLst/>
          </a:prstGeom>
        </p:spPr>
        <p:txBody>
          <a:bodyPr lIns="91416" tIns="45708" rIns="91416" bIns="45708">
            <a:spAutoFit/>
          </a:bodyPr>
          <a:lstStyle/>
          <a:p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6491" y="1412776"/>
            <a:ext cx="2857520" cy="3024336"/>
          </a:xfrm>
          <a:prstGeom prst="roundRect">
            <a:avLst/>
          </a:prstGeom>
          <a:solidFill>
            <a:srgbClr val="FFFF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0" tIns="45395" rIns="90790" bIns="45395" rtlCol="0" anchor="ctr"/>
          <a:lstStyle/>
          <a:p>
            <a:pPr algn="ctr"/>
            <a:endParaRPr lang="ru-RU" sz="2000" b="1" dirty="0" smtClean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Организовано газоснабжение: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 Андреевка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д. Приветная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Серебряковка</a:t>
            </a: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000" dirty="0" smtClean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563888" y="1412776"/>
            <a:ext cx="5256584" cy="3024336"/>
          </a:xfrm>
          <a:prstGeom prst="roundRect">
            <a:avLst>
              <a:gd name="adj" fmla="val 15847"/>
            </a:avLst>
          </a:prstGeom>
          <a:solidFill>
            <a:srgbClr val="FFFF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0" tIns="45395" rIns="90790" bIns="45395" rtlCol="0" anchor="ctr"/>
          <a:lstStyle/>
          <a:p>
            <a:pPr algn="ctr">
              <a:buFont typeface="Wingdings" pitchFamily="2" charset="2"/>
              <a:buChar char="ü"/>
            </a:pP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Ввод </a:t>
            </a:r>
            <a:b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эксплуатацию газовых блочно-модульных котельных для школ </a:t>
            </a: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детских садов: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 Богословка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п. Омский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 Новотроицкое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 Розовка 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 Красная Горка</a:t>
            </a:r>
          </a:p>
          <a:p>
            <a:pPr algn="ctr"/>
            <a:endParaRPr lang="ru-RU" sz="2000" dirty="0" smtClean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80" y="4864791"/>
            <a:ext cx="2628292" cy="1805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012" y="4864791"/>
            <a:ext cx="2782491" cy="1805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1" y="4862057"/>
            <a:ext cx="2714458" cy="1807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12307" y="-39858"/>
            <a:ext cx="77648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Мероприятия по газификации объектов ЖКХ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переводу многоквартирных домов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индивидуальное газовое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отопление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51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герб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86000" y="2690338"/>
            <a:ext cx="4572000" cy="369332"/>
          </a:xfrm>
          <a:prstGeom prst="rect">
            <a:avLst/>
          </a:prstGeom>
        </p:spPr>
        <p:txBody>
          <a:bodyPr lIns="91416" tIns="45708" rIns="91416" bIns="45708">
            <a:spAutoFit/>
          </a:bodyPr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04172"/>
            <a:ext cx="7764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Решение проблем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араллелограмм 7"/>
          <p:cNvSpPr/>
          <p:nvPr/>
        </p:nvSpPr>
        <p:spPr>
          <a:xfrm>
            <a:off x="827583" y="861111"/>
            <a:ext cx="7044813" cy="931565"/>
          </a:xfrm>
          <a:prstGeom prst="parallelogram">
            <a:avLst/>
          </a:prstGeom>
          <a:solidFill>
            <a:srgbClr val="86E38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Красная Горка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для многодетной семьи приобретен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передан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безвозмездное пользование газовый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теплогенератор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осуществлены монтаж и подключение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араллелограмм 10"/>
          <p:cNvSpPr/>
          <p:nvPr/>
        </p:nvSpPr>
        <p:spPr>
          <a:xfrm>
            <a:off x="1694187" y="1888811"/>
            <a:ext cx="6564490" cy="985268"/>
          </a:xfrm>
          <a:prstGeom prst="parallelogram">
            <a:avLst/>
          </a:prstGeom>
          <a:solidFill>
            <a:srgbClr val="A0FC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Новотроицкое - организованы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установке и запуску отопительного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многоквартирном доме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араллелограмм 11"/>
          <p:cNvSpPr/>
          <p:nvPr/>
        </p:nvSpPr>
        <p:spPr>
          <a:xfrm>
            <a:off x="827582" y="2965006"/>
            <a:ext cx="7044813" cy="1562109"/>
          </a:xfrm>
          <a:prstGeom prst="parallelogram">
            <a:avLst/>
          </a:prstGeom>
          <a:solidFill>
            <a:srgbClr val="86E38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Дружинское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возврат имущества, находящегося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аренде у «УК ЖКХ «Мостовик», в муниципальную казну, объекты водопроводного и канализационного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 переданы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хозяйственное ведение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МУП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«Водоканал ОМР»</a:t>
            </a:r>
          </a:p>
        </p:txBody>
      </p:sp>
      <p:sp>
        <p:nvSpPr>
          <p:cNvPr id="13" name="Параллелограмм 12"/>
          <p:cNvSpPr/>
          <p:nvPr/>
        </p:nvSpPr>
        <p:spPr>
          <a:xfrm>
            <a:off x="1694187" y="4618042"/>
            <a:ext cx="6538249" cy="1534136"/>
          </a:xfrm>
          <a:prstGeom prst="parallelogram">
            <a:avLst/>
          </a:prstGeom>
          <a:solidFill>
            <a:srgbClr val="A0FC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Дружинское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восстановлено бесперебойное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 жителей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поселения,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ревизия сетей водоснабжения, а также задвижек на данном водопроводе с заменой вышедших из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эксплуатации</a:t>
            </a:r>
          </a:p>
        </p:txBody>
      </p:sp>
    </p:spTree>
    <p:extLst>
      <p:ext uri="{BB962C8B-B14F-4D97-AF65-F5344CB8AC3E}">
        <p14:creationId xmlns:p14="http://schemas.microsoft.com/office/powerpoint/2010/main" val="51593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377742"/>
            <a:ext cx="6758006" cy="78581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Дополнительные меры поддержки бизнеса, пострадавшего в условиях ухудшения ситуации в результате распространения новой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короновирусной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инфекции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827584" y="1636729"/>
            <a:ext cx="7416825" cy="201949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168 субъектов малого и среднего предпринимательства, занятых в сферах: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розничная торговля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непродовольственными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товарами;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предоставление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услуг парикмахерскими и салонами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красоты;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деятельность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ресторанов, кафе, предприятий общественного питания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79712" y="3344864"/>
            <a:ext cx="4392488" cy="8762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Снижение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единого налога на вмененный доход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10%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05241" y="4786473"/>
            <a:ext cx="3024336" cy="1872619"/>
          </a:xfrm>
          <a:prstGeom prst="roundRect">
            <a:avLst/>
          </a:prstGeom>
          <a:solidFill>
            <a:srgbClr val="86E3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Платежи по договорам аренды объектов недвижимого имущества, находящегося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собственности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Омского района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98823" y="4819329"/>
            <a:ext cx="3759890" cy="908141"/>
          </a:xfrm>
          <a:prstGeom prst="roundRect">
            <a:avLst/>
          </a:prstGeom>
          <a:solidFill>
            <a:srgbClr val="A0FCB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Освобождение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уплаты арендных платежей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1 апреля до 1 июля 2020 года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11173" y="5784317"/>
            <a:ext cx="3733232" cy="874775"/>
          </a:xfrm>
          <a:prstGeom prst="roundRect">
            <a:avLst/>
          </a:prstGeom>
          <a:solidFill>
            <a:srgbClr val="A0FCB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Отсрочка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 уплате арендных платежей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22 марта до 1 октября 2020 года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27584" y="4509120"/>
            <a:ext cx="7416824" cy="23488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единый налог на вмененный доход отменяют (источник:яндекскартинки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071961"/>
            <a:ext cx="2571768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469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Блок-схема: альтернативный процесс 23"/>
          <p:cNvSpPr/>
          <p:nvPr/>
        </p:nvSpPr>
        <p:spPr>
          <a:xfrm>
            <a:off x="262215" y="1296895"/>
            <a:ext cx="4915273" cy="1121237"/>
          </a:xfrm>
          <a:prstGeom prst="flowChartAlternateProcess">
            <a:avLst/>
          </a:prstGeom>
          <a:solidFill>
            <a:srgbClr val="FFFFCC"/>
          </a:solidFill>
          <a:ln>
            <a:solidFill>
              <a:srgbClr val="000000"/>
            </a:solidFill>
          </a:ln>
          <a:effectLst>
            <a:glow rad="228600">
              <a:srgbClr val="FF99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2" rIns="96744" bIns="48372" rtlCol="0" anchor="ctr"/>
          <a:lstStyle/>
          <a:p>
            <a:pPr algn="ctr"/>
            <a:r>
              <a:rPr lang="ru-RU" sz="20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Соединение наружного трубопровода водоснабжения с. Красноярка, </a:t>
            </a:r>
          </a:p>
          <a:p>
            <a:pPr algn="ctr"/>
            <a:r>
              <a:rPr lang="ru-RU" sz="20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ул. Красный Маяк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304800" y="4168650"/>
            <a:ext cx="4873793" cy="1213328"/>
          </a:xfrm>
          <a:prstGeom prst="flowChartAlternateProcess">
            <a:avLst/>
          </a:prstGeom>
          <a:solidFill>
            <a:srgbClr val="FFFFCC"/>
          </a:solidFill>
          <a:ln>
            <a:solidFill>
              <a:srgbClr val="000000"/>
            </a:solidFill>
          </a:ln>
          <a:effectLst>
            <a:glow rad="228600">
              <a:srgbClr val="FF99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2" rIns="96744" bIns="48372" rtlCol="0" anchor="ctr"/>
          <a:lstStyle/>
          <a:p>
            <a:pPr algn="ctr"/>
            <a:r>
              <a:rPr lang="ru-RU" sz="20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Ремонт водопровода </a:t>
            </a:r>
          </a:p>
          <a:p>
            <a:pPr algn="ctr"/>
            <a:r>
              <a:rPr lang="ru-RU" sz="20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по ул. Учебная,7, </a:t>
            </a:r>
          </a:p>
          <a:p>
            <a:pPr algn="ctr"/>
            <a:r>
              <a:rPr lang="ru-RU" sz="20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в с. Усть-Заостровка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304800" y="5517232"/>
            <a:ext cx="4915272" cy="1129327"/>
          </a:xfrm>
          <a:prstGeom prst="flowChartAlternateProcess">
            <a:avLst/>
          </a:prstGeom>
          <a:solidFill>
            <a:srgbClr val="FFFFCC"/>
          </a:solidFill>
          <a:ln>
            <a:solidFill>
              <a:srgbClr val="000000"/>
            </a:solidFill>
          </a:ln>
          <a:effectLst>
            <a:glow rad="228600">
              <a:srgbClr val="FF99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2" rIns="96744" bIns="48372" rtlCol="0" anchor="ctr"/>
          <a:lstStyle/>
          <a:p>
            <a:pPr algn="ctr"/>
            <a:r>
              <a:rPr lang="ru-RU" sz="20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Ремонт водопровода </a:t>
            </a:r>
          </a:p>
          <a:p>
            <a:pPr algn="ctr"/>
            <a:r>
              <a:rPr lang="ru-RU" sz="20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по ул. 18 Партсъезда </a:t>
            </a:r>
          </a:p>
          <a:p>
            <a:pPr algn="ctr"/>
            <a:r>
              <a:rPr lang="ru-RU" sz="20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в п. им. Комиссарова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31740" y="1"/>
            <a:ext cx="5976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Реконструкция и ремонт объектов водоснабжения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5E98E-1459-45FD-BF99-9201AE0744FD}" type="slidenum">
              <a:rPr lang="en-US" altLang="ru-RU" smtClean="0"/>
              <a:pPr/>
              <a:t>30</a:t>
            </a:fld>
            <a:endParaRPr lang="en-US" altLang="ru-RU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62215" y="2778617"/>
            <a:ext cx="4915274" cy="1231870"/>
          </a:xfrm>
          <a:prstGeom prst="flowChartAlternateProcess">
            <a:avLst/>
          </a:prstGeom>
          <a:solidFill>
            <a:srgbClr val="FFFFCC"/>
          </a:solidFill>
          <a:ln>
            <a:solidFill>
              <a:srgbClr val="000000"/>
            </a:solidFill>
          </a:ln>
          <a:effectLst>
            <a:glow rad="228600">
              <a:srgbClr val="FF99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2" rIns="96744" bIns="48372" rtlCol="0" anchor="ctr"/>
          <a:lstStyle/>
          <a:p>
            <a:pPr algn="ctr"/>
            <a:r>
              <a:rPr lang="ru-RU" sz="2000" dirty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Капитальный ремонт поселковых водопроводных сетей в с. Розовка по </a:t>
            </a:r>
            <a:endParaRPr lang="ru-RU" sz="2000" dirty="0" smtClean="0">
              <a:solidFill>
                <a:srgbClr val="00010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2000" dirty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. Горького, Морозова, Титова, Кирова, Юбилейная, Парковая</a:t>
            </a:r>
          </a:p>
        </p:txBody>
      </p:sp>
      <p:sp>
        <p:nvSpPr>
          <p:cNvPr id="7" name="Выноска со стрелкой влево 6"/>
          <p:cNvSpPr/>
          <p:nvPr/>
        </p:nvSpPr>
        <p:spPr>
          <a:xfrm>
            <a:off x="4716016" y="1307259"/>
            <a:ext cx="4032448" cy="5339300"/>
          </a:xfrm>
          <a:prstGeom prst="leftArrowCallout">
            <a:avLst>
              <a:gd name="adj1" fmla="val 29468"/>
              <a:gd name="adj2" fmla="val 24028"/>
              <a:gd name="adj3" fmla="val 24117"/>
              <a:gd name="adj4" fmla="val 69296"/>
            </a:avLst>
          </a:prstGeom>
          <a:solidFill>
            <a:srgbClr val="FFCC66"/>
          </a:solidFill>
          <a:ln>
            <a:solidFill>
              <a:srgbClr val="0001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выполнения муниципальной программы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«Обеспечение граждан транспортными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коммунальными услугами, энергосбережению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повышение энергетической эффективности»</a:t>
            </a:r>
          </a:p>
          <a:p>
            <a:pPr algn="ctr"/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герб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4405" y="1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319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Блок-схема: альтернативный процесс 23"/>
          <p:cNvSpPr/>
          <p:nvPr/>
        </p:nvSpPr>
        <p:spPr>
          <a:xfrm>
            <a:off x="3736085" y="1196752"/>
            <a:ext cx="5188974" cy="2772405"/>
          </a:xfrm>
          <a:prstGeom prst="flowChartAlternateProcess">
            <a:avLst/>
          </a:prstGeom>
          <a:solidFill>
            <a:srgbClr val="CCECFF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2" rIns="96744" bIns="48372" rtlCol="0" anchor="ctr"/>
          <a:lstStyle/>
          <a:p>
            <a:pPr algn="ctr"/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Выполнен первый этап разработки проектной документации </a:t>
            </a:r>
          </a:p>
          <a:p>
            <a:pPr algn="ctr"/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на строительство водопроводных сетей до п. Омский и д. </a:t>
            </a:r>
            <a:r>
              <a:rPr lang="ru-RU" sz="2400" dirty="0" err="1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Березянка</a:t>
            </a:r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 на общую сумму </a:t>
            </a:r>
            <a:r>
              <a:rPr lang="ru-RU" sz="2400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2,1 млн. руб. </a:t>
            </a:r>
          </a:p>
          <a:p>
            <a:pPr algn="ctr"/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В 2020 году продолжена работа </a:t>
            </a:r>
          </a:p>
          <a:p>
            <a:pPr algn="ctr"/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по выполнению второго этапа</a:t>
            </a:r>
          </a:p>
        </p:txBody>
      </p:sp>
      <p:sp>
        <p:nvSpPr>
          <p:cNvPr id="10" name="Выноска со стрелкой влево 9"/>
          <p:cNvSpPr/>
          <p:nvPr/>
        </p:nvSpPr>
        <p:spPr>
          <a:xfrm rot="16200000" flipH="1">
            <a:off x="5041177" y="2538614"/>
            <a:ext cx="2558825" cy="5165557"/>
          </a:xfrm>
          <a:prstGeom prst="leftArrowCallout">
            <a:avLst>
              <a:gd name="adj1" fmla="val 14969"/>
              <a:gd name="adj2" fmla="val 19358"/>
              <a:gd name="adj3" fmla="val 15596"/>
              <a:gd name="adj4" fmla="val 73425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1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28" tIns="45714" rIns="91428" bIns="45714"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выполнения муниципальной программы 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«Обеспечение граждан транспортными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коммунальными услугами, энергосбережению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повышение энергетической эффективности»</a:t>
            </a:r>
          </a:p>
        </p:txBody>
      </p:sp>
      <p:pic>
        <p:nvPicPr>
          <p:cNvPr id="15" name="Рисунок 14" descr="герб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4405" y="1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0" y="806050"/>
            <a:ext cx="3309595" cy="2339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1" y="3145934"/>
            <a:ext cx="3122954" cy="3360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00164"/>
            <a:ext cx="72517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Реконструкция объектов водоснабжения</a:t>
            </a:r>
          </a:p>
        </p:txBody>
      </p:sp>
    </p:spTree>
    <p:extLst>
      <p:ext uri="{BB962C8B-B14F-4D97-AF65-F5344CB8AC3E}">
        <p14:creationId xmlns:p14="http://schemas.microsoft.com/office/powerpoint/2010/main" val="50533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герб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4405" y="1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Горизонтальный свиток 1"/>
          <p:cNvSpPr/>
          <p:nvPr/>
        </p:nvSpPr>
        <p:spPr>
          <a:xfrm>
            <a:off x="449237" y="1454786"/>
            <a:ext cx="8237563" cy="4062445"/>
          </a:xfrm>
          <a:prstGeom prst="horizontalScroll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Розовское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с.п. – с. Розовка, ул. Фермерская, Парковая;</a:t>
            </a:r>
          </a:p>
          <a:p>
            <a:pPr marL="342900" indent="-342900" algn="ctr"/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Ростовкинское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с.п. – п.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Ростовка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ул. 40 лет Победы;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Комсомольское с.п. – п.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Ачаирский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ул. Советская;</a:t>
            </a:r>
          </a:p>
          <a:p>
            <a:pPr algn="ctr"/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Надеждинское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с.п. – д.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Большекулачье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ул. Благодатная;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Омское с.п. – п. Омский, ул. Больничная, Садовая, Новая, Механизаторская, д.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Березянка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ул. Центральная;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Иртышское с.п.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п. Иртышский ул. Маяковского, Кленовая, Восточная;</a:t>
            </a:r>
          </a:p>
          <a:p>
            <a:pPr algn="ctr"/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Усть-Заостровское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с.п.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с. Усть-Заостровка, ул. Победы</a:t>
            </a:r>
          </a:p>
          <a:p>
            <a:pPr algn="ctr"/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55738" y="4596023"/>
            <a:ext cx="3619296" cy="1340768"/>
          </a:xfrm>
          <a:prstGeom prst="round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Общая сумма из бюджетов различных уровней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свыше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23,76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9237" y="13753"/>
            <a:ext cx="743513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ru-RU" sz="2600" b="1" dirty="0" err="1">
                <a:latin typeface="Times New Roman" pitchFamily="18" charset="0"/>
                <a:cs typeface="Times New Roman" pitchFamily="18" charset="0"/>
              </a:rPr>
              <a:t>внутрипоселковых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 автомобильных дорог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счет средств областного бюджета </a:t>
            </a: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рамках реализации подпрограммы </a:t>
            </a:r>
            <a:br>
              <a:rPr lang="ru-RU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территорий»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5E98E-1459-45FD-BF99-9201AE0744FD}" type="slidenum">
              <a:rPr lang="en-US" altLang="ru-RU" smtClean="0"/>
              <a:pPr/>
              <a:t>32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9031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нутый угол 22"/>
          <p:cNvSpPr/>
          <p:nvPr/>
        </p:nvSpPr>
        <p:spPr>
          <a:xfrm>
            <a:off x="3707904" y="1292182"/>
            <a:ext cx="5160793" cy="2244272"/>
          </a:xfrm>
          <a:prstGeom prst="foldedCorner">
            <a:avLst>
              <a:gd name="adj" fmla="val 8120"/>
            </a:avLst>
          </a:prstGeom>
          <a:solidFill>
            <a:srgbClr val="A0FCB4"/>
          </a:solidFill>
          <a:ln>
            <a:solidFill>
              <a:srgbClr val="0001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Подготовлена конкурсная документация, предусматривающая закупку на выполнение работ по созданию </a:t>
            </a: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335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площадок накопления ТКО на сумму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27,0 млн. руб.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(в том числе областной бюджет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25,5 млн. руб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герб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4405" y="1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Блок-схема: альтернативный процесс 23"/>
          <p:cNvSpPr/>
          <p:nvPr/>
        </p:nvSpPr>
        <p:spPr>
          <a:xfrm>
            <a:off x="426490" y="1183735"/>
            <a:ext cx="2921373" cy="5145340"/>
          </a:xfrm>
          <a:prstGeom prst="flowChartAlternateProcess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2" rIns="96744" bIns="48372" rtlCol="0" anchor="ctr"/>
          <a:lstStyle/>
          <a:p>
            <a:pPr algn="ctr"/>
            <a:r>
              <a:rPr lang="ru-RU" sz="2400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Мероприятие «Предоставление субсидий местным бюджетам </a:t>
            </a:r>
            <a:br>
              <a:rPr lang="ru-RU" sz="2400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на создание мест (площадок) накопления твердых коммунальных отходов»</a:t>
            </a:r>
          </a:p>
        </p:txBody>
      </p:sp>
      <p:sp>
        <p:nvSpPr>
          <p:cNvPr id="26" name="Стрелка вправо 25"/>
          <p:cNvSpPr/>
          <p:nvPr/>
        </p:nvSpPr>
        <p:spPr>
          <a:xfrm>
            <a:off x="3351303" y="1736445"/>
            <a:ext cx="576065" cy="682858"/>
          </a:xfrm>
          <a:prstGeom prst="rightArrow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2" rIns="96744" bIns="48372" rtlCol="0" anchor="ctr"/>
          <a:lstStyle/>
          <a:p>
            <a:pPr algn="ctr"/>
            <a:endParaRPr lang="ru-RU" sz="2400" dirty="0" smtClean="0">
              <a:solidFill>
                <a:srgbClr val="0001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нутый угол 11"/>
          <p:cNvSpPr/>
          <p:nvPr/>
        </p:nvSpPr>
        <p:spPr>
          <a:xfrm>
            <a:off x="3680440" y="3785667"/>
            <a:ext cx="5160793" cy="1599508"/>
          </a:xfrm>
          <a:prstGeom prst="foldedCorner">
            <a:avLst>
              <a:gd name="adj" fmla="val 11240"/>
            </a:avLst>
          </a:prstGeom>
          <a:solidFill>
            <a:srgbClr val="AEF0CC"/>
          </a:solidFill>
          <a:ln>
            <a:solidFill>
              <a:srgbClr val="0001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ru-RU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Создано и введено в эксплуатацию </a:t>
            </a: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246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контейнерных площадок </a:t>
            </a:r>
          </a:p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237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двухконтейнерных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бункерных) в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сельских поселениях</a:t>
            </a:r>
          </a:p>
          <a:p>
            <a:pPr algn="ctr"/>
            <a:endParaRPr lang="ru-RU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6042443" y="3425765"/>
            <a:ext cx="417223" cy="562171"/>
          </a:xfrm>
          <a:prstGeom prst="rightArrow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2" rIns="96744" bIns="48372" rtlCol="0" anchor="ctr"/>
          <a:lstStyle/>
          <a:p>
            <a:pPr algn="ctr"/>
            <a:endParaRPr lang="ru-RU" sz="2400" dirty="0" smtClean="0">
              <a:solidFill>
                <a:srgbClr val="0001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28930"/>
            <a:ext cx="64687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Создание мест (площадок) накопления твердых коммунальных отходов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5E98E-1459-45FD-BF99-9201AE0744FD}" type="slidenum">
              <a:rPr lang="en-US" altLang="ru-RU" smtClean="0"/>
              <a:pPr/>
              <a:t>33</a:t>
            </a:fld>
            <a:endParaRPr lang="en-US" altLang="ru-RU"/>
          </a:p>
        </p:txBody>
      </p:sp>
      <p:sp>
        <p:nvSpPr>
          <p:cNvPr id="10" name="Загнутый угол 9"/>
          <p:cNvSpPr/>
          <p:nvPr/>
        </p:nvSpPr>
        <p:spPr>
          <a:xfrm>
            <a:off x="3680440" y="5489405"/>
            <a:ext cx="5135641" cy="1232070"/>
          </a:xfrm>
          <a:prstGeom prst="foldedCorner">
            <a:avLst>
              <a:gd name="adj" fmla="val 11240"/>
            </a:avLst>
          </a:prstGeom>
          <a:solidFill>
            <a:srgbClr val="DEFEEB"/>
          </a:solidFill>
          <a:ln>
            <a:solidFill>
              <a:srgbClr val="0001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Освоено 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бюджетных средств на сумму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15,3 млн. руб., 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т. ч. из областного бюджета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14,5 млн. руб.</a:t>
            </a:r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76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81542" y="-10240"/>
            <a:ext cx="750099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31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dirty="0" smtClean="0">
                <a:ln w="50800"/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показатели, характеризующие демографическую ситуацию </a:t>
            </a:r>
          </a:p>
          <a:p>
            <a:pPr algn="ctr" defTabSz="9731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dirty="0" smtClean="0">
                <a:ln w="50800"/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 Омском районе</a:t>
            </a:r>
            <a:endParaRPr lang="ru-RU" sz="27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267184"/>
              </p:ext>
            </p:extLst>
          </p:nvPr>
        </p:nvGraphicFramePr>
        <p:xfrm>
          <a:off x="1053988" y="2070668"/>
          <a:ext cx="7362864" cy="469239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912784"/>
                <a:gridCol w="1294570"/>
                <a:gridCol w="1069366"/>
                <a:gridCol w="1043072"/>
                <a:gridCol w="1043072"/>
              </a:tblGrid>
              <a:tr h="728666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003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Родилось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1 090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1 033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975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003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Умерло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1 157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1 229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1253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542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Естественный прирост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-76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-205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-278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666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рождаемости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промилле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666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смертности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промилле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11,5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1329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миграционного прироста (убыль)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промилле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- 0,7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- 2,8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34</a:t>
            </a:fld>
            <a:endParaRPr lang="en-US" altLang="ru-RU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1373503" y="1243768"/>
            <a:ext cx="6517068" cy="732260"/>
          </a:xfrm>
          <a:prstGeom prst="horizontalScroll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на 01.01.2019 – 100 266 человек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49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33401"/>
            <a:ext cx="7572380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Реализация Закона Омской области от 30.04.2015 </a:t>
            </a:r>
            <a:br>
              <a:rPr lang="ru-RU" sz="2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№ 1741-ОЗ «О предоставлении отдельным категориям граждан земельных участков </a:t>
            </a:r>
            <a:br>
              <a:rPr lang="ru-RU" sz="2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собственность бесплатно»</a:t>
            </a:r>
            <a:endParaRPr lang="en-US" alt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3452827" y="3749841"/>
            <a:ext cx="1442506" cy="1296144"/>
          </a:xfrm>
          <a:prstGeom prst="round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07" tIns="48653" rIns="97307" bIns="48653"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sz="2400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116810" y="2394480"/>
            <a:ext cx="2839582" cy="1679686"/>
          </a:xfrm>
          <a:prstGeom prst="ellipse">
            <a:avLst/>
          </a:prstGeom>
          <a:solidFill>
            <a:srgbClr val="FFFF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07" tIns="48653" rIns="97307" bIns="48653" rtlCol="0" anchor="ctr"/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Предоставлено</a:t>
            </a: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 земельных участков</a:t>
            </a:r>
          </a:p>
        </p:txBody>
      </p:sp>
      <p:sp>
        <p:nvSpPr>
          <p:cNvPr id="8" name="Овал 7"/>
          <p:cNvSpPr/>
          <p:nvPr/>
        </p:nvSpPr>
        <p:spPr>
          <a:xfrm>
            <a:off x="6116810" y="4824894"/>
            <a:ext cx="2839582" cy="1646676"/>
          </a:xfrm>
          <a:prstGeom prst="ellipse">
            <a:avLst/>
          </a:prstGeom>
          <a:solidFill>
            <a:srgbClr val="FFFF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07" tIns="48653" rIns="97307" bIns="48653" rtlCol="0" anchor="ctr"/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Утвержден перечень из 192 земельных участков</a:t>
            </a:r>
          </a:p>
        </p:txBody>
      </p:sp>
      <p:sp>
        <p:nvSpPr>
          <p:cNvPr id="11" name="Прямоугольник с одним вырезанным углом 10"/>
          <p:cNvSpPr/>
          <p:nvPr/>
        </p:nvSpPr>
        <p:spPr>
          <a:xfrm>
            <a:off x="441778" y="5072087"/>
            <a:ext cx="2403526" cy="857256"/>
          </a:xfrm>
          <a:prstGeom prst="snip1Rect">
            <a:avLst/>
          </a:prstGeom>
          <a:solidFill>
            <a:srgbClr val="FFFF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Администрации поселений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с одним вырезанным углом 12"/>
          <p:cNvSpPr/>
          <p:nvPr/>
        </p:nvSpPr>
        <p:spPr>
          <a:xfrm>
            <a:off x="384002" y="2801158"/>
            <a:ext cx="2461302" cy="895125"/>
          </a:xfrm>
          <a:prstGeom prst="snip1Rect">
            <a:avLst/>
          </a:prstGeom>
          <a:solidFill>
            <a:srgbClr val="FFFF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Администрация района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35</a:t>
            </a:fld>
            <a:endParaRPr lang="en-US" alt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2728" y="1659606"/>
            <a:ext cx="2839626" cy="1816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 вправо с вырезом 2"/>
          <p:cNvSpPr/>
          <p:nvPr/>
        </p:nvSpPr>
        <p:spPr>
          <a:xfrm>
            <a:off x="1159921" y="3892412"/>
            <a:ext cx="2109042" cy="1011002"/>
          </a:xfrm>
          <a:prstGeom prst="notchedRightArrow">
            <a:avLst/>
          </a:prstGeom>
          <a:solidFill>
            <a:srgbClr val="86E38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с вырезом 16"/>
          <p:cNvSpPr/>
          <p:nvPr/>
        </p:nvSpPr>
        <p:spPr>
          <a:xfrm rot="20165460">
            <a:off x="5194934" y="3173789"/>
            <a:ext cx="872834" cy="755935"/>
          </a:xfrm>
          <a:prstGeom prst="notchedRightArrow">
            <a:avLst/>
          </a:prstGeom>
          <a:solidFill>
            <a:srgbClr val="86E38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с вырезом 17"/>
          <p:cNvSpPr/>
          <p:nvPr/>
        </p:nvSpPr>
        <p:spPr>
          <a:xfrm rot="892300">
            <a:off x="5161587" y="4894900"/>
            <a:ext cx="872834" cy="755935"/>
          </a:xfrm>
          <a:prstGeom prst="notchedRightArrow">
            <a:avLst/>
          </a:prstGeom>
          <a:solidFill>
            <a:srgbClr val="86E38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67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36</a:t>
            </a:fld>
            <a:endParaRPr lang="en-US" alt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1168"/>
            <a:ext cx="8634836" cy="14773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 defTabSz="9731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smtClean="0">
                <a:ln w="50800"/>
                <a:latin typeface="Times New Roman" pitchFamily="18" charset="0"/>
                <a:cs typeface="Times New Roman" pitchFamily="18" charset="0"/>
              </a:rPr>
              <a:t>Развитие системы </a:t>
            </a:r>
          </a:p>
          <a:p>
            <a:pPr algn="ctr" defTabSz="9731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smtClean="0">
                <a:ln w="50800"/>
                <a:latin typeface="Times New Roman" pitchFamily="18" charset="0"/>
                <a:cs typeface="Times New Roman" pitchFamily="18" charset="0"/>
              </a:rPr>
              <a:t>оказания первичной медико-санитарной помощи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83568" y="1687114"/>
            <a:ext cx="2520280" cy="308632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Построены </a:t>
            </a:r>
            <a:endParaRPr lang="ru-RU" sz="2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модульных </a:t>
            </a:r>
            <a:r>
              <a:rPr lang="ru-RU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ФАПа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ашивка 9"/>
          <p:cNvSpPr/>
          <p:nvPr/>
        </p:nvSpPr>
        <p:spPr>
          <a:xfrm>
            <a:off x="3491880" y="1687114"/>
            <a:ext cx="4760504" cy="1387562"/>
          </a:xfrm>
          <a:prstGeom prst="chevron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Октябрьский –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оснащения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ашивка 10"/>
          <p:cNvSpPr/>
          <p:nvPr/>
        </p:nvSpPr>
        <p:spPr>
          <a:xfrm>
            <a:off x="4317418" y="3230277"/>
            <a:ext cx="4680520" cy="878540"/>
          </a:xfrm>
          <a:prstGeom prst="chevron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Классино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Что снаружи и внутри ФАПов в Тверской облас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70146"/>
            <a:ext cx="2775980" cy="1848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8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15"/>
          <p:cNvSpPr txBox="1">
            <a:spLocks noChangeArrowheads="1"/>
          </p:cNvSpPr>
          <p:nvPr/>
        </p:nvSpPr>
        <p:spPr bwMode="auto">
          <a:xfrm>
            <a:off x="6397931" y="2761500"/>
            <a:ext cx="224937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Муниципальный бюджет –  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341 792,11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руб. </a:t>
            </a:r>
          </a:p>
        </p:txBody>
      </p:sp>
      <p:sp>
        <p:nvSpPr>
          <p:cNvPr id="8198" name="Text Box 13"/>
          <p:cNvSpPr txBox="1">
            <a:spLocks noChangeArrowheads="1"/>
          </p:cNvSpPr>
          <p:nvPr/>
        </p:nvSpPr>
        <p:spPr bwMode="auto">
          <a:xfrm>
            <a:off x="573402" y="2407557"/>
            <a:ext cx="23049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Федеральный бюджет  – 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4 696,77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руб. </a:t>
            </a:r>
          </a:p>
        </p:txBody>
      </p:sp>
      <p:sp>
        <p:nvSpPr>
          <p:cNvPr id="8200" name="Text Box 14"/>
          <p:cNvSpPr txBox="1">
            <a:spLocks noChangeArrowheads="1"/>
          </p:cNvSpPr>
          <p:nvPr/>
        </p:nvSpPr>
        <p:spPr bwMode="auto">
          <a:xfrm>
            <a:off x="3481302" y="1352253"/>
            <a:ext cx="232125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Областной бюджет – 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855 002,76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sp>
        <p:nvSpPr>
          <p:cNvPr id="25619" name="AutoShape 19"/>
          <p:cNvSpPr>
            <a:spLocks noChangeArrowheads="1"/>
          </p:cNvSpPr>
          <p:nvPr/>
        </p:nvSpPr>
        <p:spPr bwMode="gray">
          <a:xfrm>
            <a:off x="1462627" y="5334063"/>
            <a:ext cx="6396186" cy="83124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19050" algn="ctr">
            <a:solidFill>
              <a:srgbClr val="000104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000" dirty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</a:p>
          <a:p>
            <a:pPr algn="ctr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1 201 491,6 тыс. руб.</a:t>
            </a:r>
          </a:p>
        </p:txBody>
      </p:sp>
      <p:sp>
        <p:nvSpPr>
          <p:cNvPr id="8204" name="Freeform 78"/>
          <p:cNvSpPr>
            <a:spLocks/>
          </p:cNvSpPr>
          <p:nvPr/>
        </p:nvSpPr>
        <p:spPr bwMode="gray">
          <a:xfrm rot="9780739" flipH="1" flipV="1">
            <a:off x="5596057" y="4575887"/>
            <a:ext cx="1112864" cy="684161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FF9900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5" name="Freeform 78"/>
          <p:cNvSpPr>
            <a:spLocks/>
          </p:cNvSpPr>
          <p:nvPr/>
        </p:nvSpPr>
        <p:spPr bwMode="gray">
          <a:xfrm rot="7696067" flipH="1" flipV="1">
            <a:off x="4405558" y="3875178"/>
            <a:ext cx="1627963" cy="762004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FF9900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6" name="Freeform 78"/>
          <p:cNvSpPr>
            <a:spLocks/>
          </p:cNvSpPr>
          <p:nvPr/>
        </p:nvSpPr>
        <p:spPr bwMode="gray">
          <a:xfrm rot="12384619" flipV="1">
            <a:off x="2624973" y="4363205"/>
            <a:ext cx="1749477" cy="776422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FF9900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207" name="Рисунок 11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3850" y="0"/>
            <a:ext cx="120015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24603"/>
            <a:ext cx="65662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185" fontAlgn="auto"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отрасли «Образование»</a:t>
            </a:r>
          </a:p>
          <a:p>
            <a:pPr defTabSz="913185" fontAlgn="auto"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gray">
          <a:xfrm>
            <a:off x="161146" y="1474515"/>
            <a:ext cx="3025051" cy="3003398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solidFill>
            <a:srgbClr val="FFFF66"/>
          </a:solidFill>
          <a:ln>
            <a:solidFill>
              <a:schemeClr val="tx1"/>
            </a:solidFill>
          </a:ln>
          <a:effectLst>
            <a:glow rad="101600">
              <a:srgbClr val="FFC000">
                <a:alpha val="60000"/>
              </a:srgbClr>
            </a:glow>
          </a:effectLst>
          <a:extLst/>
        </p:spPr>
        <p:txBody>
          <a:bodyPr wrap="none" anchor="ctr"/>
          <a:lstStyle/>
          <a:p>
            <a:pPr>
              <a:defRPr/>
            </a:pP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gray">
          <a:xfrm>
            <a:off x="3198151" y="680148"/>
            <a:ext cx="2925138" cy="2810939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rgbClr val="FFC000">
                <a:alpha val="60000"/>
              </a:srgbClr>
            </a:glow>
          </a:effectLst>
          <a:extLst/>
        </p:spPr>
        <p:txBody>
          <a:bodyPr wrap="none" anchor="ctr"/>
          <a:lstStyle/>
          <a:p>
            <a:pPr>
              <a:defRPr/>
            </a:pP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4"/>
          <p:cNvSpPr>
            <a:spLocks noChangeArrowheads="1"/>
          </p:cNvSpPr>
          <p:nvPr/>
        </p:nvSpPr>
        <p:spPr bwMode="gray">
          <a:xfrm>
            <a:off x="6057639" y="1867727"/>
            <a:ext cx="2898147" cy="2833701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solidFill>
            <a:srgbClr val="CCFF99"/>
          </a:solidFill>
          <a:ln>
            <a:solidFill>
              <a:schemeClr val="tx1"/>
            </a:solidFill>
          </a:ln>
          <a:effectLst>
            <a:glow rad="101600">
              <a:srgbClr val="FFC000">
                <a:alpha val="60000"/>
              </a:srgbClr>
            </a:glow>
          </a:effectLst>
          <a:extLst/>
        </p:spPr>
        <p:txBody>
          <a:bodyPr wrap="none" anchor="ctr"/>
          <a:lstStyle/>
          <a:p>
            <a:pPr>
              <a:defRPr/>
            </a:pP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07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DSC_2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283" y="4713906"/>
            <a:ext cx="2690517" cy="180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_73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3746" y="4737100"/>
            <a:ext cx="2662189" cy="1763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7053840" y="1807773"/>
            <a:ext cx="2046720" cy="2024062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</a:ln>
          <a:effectLst>
            <a:glow rad="101600">
              <a:srgbClr val="FF9900">
                <a:alpha val="60000"/>
              </a:srgbClr>
            </a:glow>
          </a:effectLst>
          <a:extLst/>
        </p:spPr>
        <p:txBody>
          <a:bodyPr wrap="none" anchor="ctr"/>
          <a:lstStyle/>
          <a:p>
            <a:pPr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gray">
          <a:xfrm>
            <a:off x="332171" y="827441"/>
            <a:ext cx="3559732" cy="3562159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101600">
              <a:srgbClr val="FF9900">
                <a:alpha val="60000"/>
              </a:srgbClr>
            </a:glow>
          </a:effectLst>
          <a:extLst/>
        </p:spPr>
        <p:txBody>
          <a:bodyPr wrap="none" anchor="ctr"/>
          <a:lstStyle/>
          <a:p>
            <a:pPr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9218" name="AutoShape 6"/>
          <p:cNvSpPr>
            <a:spLocks noChangeArrowheads="1"/>
          </p:cNvSpPr>
          <p:nvPr/>
        </p:nvSpPr>
        <p:spPr bwMode="gray">
          <a:xfrm>
            <a:off x="3517416" y="910506"/>
            <a:ext cx="4826000" cy="8461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  <a:effectLst>
            <a:glow rad="101600">
              <a:srgbClr val="FF9900">
                <a:alpha val="60000"/>
              </a:srgbClr>
            </a:glow>
          </a:effectLst>
        </p:spPr>
        <p:txBody>
          <a:bodyPr wrap="none" anchor="ctr"/>
          <a:lstStyle/>
          <a:p>
            <a:pPr algn="ctr" eaLnBrk="0" hangingPunct="0"/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34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детских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сада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eaLnBrk="0" hangingPunct="0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группы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полного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дня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– 4 994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чел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AutoShape 6"/>
          <p:cNvSpPr>
            <a:spLocks noChangeArrowheads="1"/>
          </p:cNvSpPr>
          <p:nvPr/>
        </p:nvSpPr>
        <p:spPr bwMode="gray">
          <a:xfrm>
            <a:off x="3978234" y="2243370"/>
            <a:ext cx="3564022" cy="889555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  <a:effectLst>
            <a:glow rad="101600">
              <a:srgbClr val="FF9900">
                <a:alpha val="60000"/>
              </a:srgbClr>
            </a:glow>
          </a:effectLst>
        </p:spPr>
        <p:txBody>
          <a:bodyPr wrap="none" anchor="ctr"/>
          <a:lstStyle/>
          <a:p>
            <a:pPr algn="ctr" eaLnBrk="0" hangingPunct="0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группы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кратковременного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пребывания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38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чел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AutoShape 6"/>
          <p:cNvSpPr>
            <a:spLocks noChangeArrowheads="1"/>
          </p:cNvSpPr>
          <p:nvPr/>
        </p:nvSpPr>
        <p:spPr bwMode="gray">
          <a:xfrm>
            <a:off x="3347864" y="3619666"/>
            <a:ext cx="4826000" cy="769934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  <a:effectLst>
            <a:glow rad="101600">
              <a:srgbClr val="FF9900">
                <a:alpha val="60000"/>
              </a:srgbClr>
            </a:glow>
          </a:effectLst>
        </p:spPr>
        <p:txBody>
          <a:bodyPr wrap="none" anchor="ctr"/>
          <a:lstStyle/>
          <a:p>
            <a:pPr algn="ctr" eaLnBrk="0" hangingPunct="0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студий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раннего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развития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– 127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чел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27712" y="1813124"/>
            <a:ext cx="31686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Система дошкольного образования</a:t>
            </a:r>
            <a:endParaRPr lang="ru-RU" sz="2800" b="1" dirty="0">
              <a:solidFill>
                <a:srgbClr val="0001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7524352" y="2410076"/>
            <a:ext cx="10080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159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детей</a:t>
            </a:r>
          </a:p>
        </p:txBody>
      </p:sp>
      <p:sp>
        <p:nvSpPr>
          <p:cNvPr id="3" name="Номер слайда 5"/>
          <p:cNvSpPr txBox="1">
            <a:spLocks noGrp="1"/>
          </p:cNvSpPr>
          <p:nvPr/>
        </p:nvSpPr>
        <p:spPr bwMode="auto">
          <a:xfrm>
            <a:off x="6804025" y="1889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/>
          </a:p>
        </p:txBody>
      </p:sp>
      <p:pic>
        <p:nvPicPr>
          <p:cNvPr id="9227" name="Рисунок 11" descr="герб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8384" y="0"/>
            <a:ext cx="1115616" cy="135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SC_74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9300" y="4710877"/>
            <a:ext cx="2743200" cy="1816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368492" y="55377"/>
            <a:ext cx="46110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85" fontAlgn="auto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0D2B-0CE9-41E6-B030-BC28D01A16E7}" type="slidenum">
              <a:rPr lang="en-US" altLang="ru-RU" smtClean="0"/>
              <a:pPr/>
              <a:t>38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696516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Важная информация\Мои документы\Презентации\Коллегия\группы-2013\фото открытия группы Колос 2013\IMG_1372.jpg"/>
          <p:cNvPicPr>
            <a:picLocks noChangeAspect="1" noChangeArrowheads="1"/>
          </p:cNvPicPr>
          <p:nvPr/>
        </p:nvPicPr>
        <p:blipFill>
          <a:blip r:embed="rId2"/>
          <a:srcRect l="12070" t="14485" r="14301"/>
          <a:stretch>
            <a:fillRect/>
          </a:stretch>
        </p:blipFill>
        <p:spPr bwMode="auto">
          <a:xfrm>
            <a:off x="344450" y="2636912"/>
            <a:ext cx="3579478" cy="3118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368492" y="55377"/>
            <a:ext cx="40038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85" fontAlgn="auto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мест </a:t>
            </a:r>
          </a:p>
          <a:p>
            <a:pPr algn="ctr" defTabSz="913185" fontAlgn="auto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</a:t>
            </a: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11" descr="герб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8384" y="0"/>
            <a:ext cx="1115616" cy="135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99764" y="1350746"/>
            <a:ext cx="3671827" cy="115212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учете для предоставления мест –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1 257 детей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03546" y="1350746"/>
            <a:ext cx="3708339" cy="2077275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решен вопрос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очередностью детей в возрасте от 1,5 до 3-х лет в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Дружинском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Новоомском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Троицком,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Ростовкинском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Иртышском поселениях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23928" y="3707727"/>
            <a:ext cx="3581797" cy="223059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строительство детских садов в Иртышском поселении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(140 мест)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микрорайоне Ясная Поляна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(310 мест)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27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ерб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27584" y="-2263"/>
            <a:ext cx="7344816" cy="147664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90765" tIns="45383" rIns="90765" bIns="45383">
            <a:spAutoFit/>
          </a:bodyPr>
          <a:lstStyle/>
          <a:p>
            <a:pPr algn="ctr">
              <a:defRPr/>
            </a:pPr>
            <a:r>
              <a:rPr lang="ru-RU" sz="3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Структура доходов бюджета </a:t>
            </a:r>
          </a:p>
          <a:p>
            <a:pPr algn="ctr">
              <a:defRPr/>
            </a:pPr>
            <a:r>
              <a:rPr lang="ru-RU" sz="3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Омского муниципального района </a:t>
            </a:r>
          </a:p>
          <a:p>
            <a:pPr algn="ctr">
              <a:defRPr/>
            </a:pPr>
            <a:r>
              <a:rPr lang="ru-RU" sz="3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2019 году</a:t>
            </a:r>
          </a:p>
        </p:txBody>
      </p:sp>
      <p:sp>
        <p:nvSpPr>
          <p:cNvPr id="140291" name="AutoShape 3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3" name="AutoShape 5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5" name="AutoShape 7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969352" y="1715005"/>
            <a:ext cx="2170552" cy="1700178"/>
          </a:xfrm>
          <a:prstGeom prst="rightArrow">
            <a:avLst/>
          </a:prstGeom>
          <a:solidFill>
            <a:srgbClr val="A0FCB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25" tIns="46211" rIns="92425" bIns="46211" rtlCol="0" anchor="ctr"/>
          <a:lstStyle/>
          <a:p>
            <a:pPr algn="ctr"/>
            <a:r>
              <a:rPr lang="ru-RU" sz="2200" b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1 231,6 </a:t>
            </a:r>
            <a:endParaRPr lang="ru-RU" sz="2200" b="1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2200" b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75856" y="1567164"/>
            <a:ext cx="2931252" cy="1995860"/>
          </a:xfrm>
          <a:prstGeom prst="roundRect">
            <a:avLst/>
          </a:prstGeom>
          <a:solidFill>
            <a:srgbClr val="A0FCB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25" tIns="46211" rIns="92425" bIns="46211"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</a:t>
            </a:r>
            <a:br>
              <a:rPr lang="ru-RU" sz="24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регионального </a:t>
            </a:r>
            <a:br>
              <a:rPr lang="ru-RU" sz="24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федерального бюджетов</a:t>
            </a:r>
            <a:endParaRPr lang="ru-RU" sz="2400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75856" y="3717032"/>
            <a:ext cx="2931251" cy="1921940"/>
          </a:xfrm>
          <a:prstGeom prst="roundRect">
            <a:avLst/>
          </a:prstGeom>
          <a:solidFill>
            <a:srgbClr val="86E38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25" tIns="46211" rIns="92425" bIns="46211"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Собственные доходы районного бюджета</a:t>
            </a:r>
            <a:endParaRPr lang="ru-RU" sz="2400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969352" y="3807647"/>
            <a:ext cx="2185456" cy="1700178"/>
          </a:xfrm>
          <a:prstGeom prst="rightArrow">
            <a:avLst/>
          </a:prstGeom>
          <a:solidFill>
            <a:srgbClr val="86E38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25" tIns="46211" rIns="92425" bIns="46211" rtlCol="0" anchor="ctr"/>
          <a:lstStyle/>
          <a:p>
            <a:pPr algn="ctr"/>
            <a:r>
              <a:rPr lang="ru-RU" sz="2200" b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659,8 </a:t>
            </a:r>
            <a:endParaRPr lang="ru-RU" sz="2200" b="1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2200" b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</a:p>
        </p:txBody>
      </p:sp>
      <p:sp>
        <p:nvSpPr>
          <p:cNvPr id="18" name="Выноска со стрелкой влево 17"/>
          <p:cNvSpPr/>
          <p:nvPr/>
        </p:nvSpPr>
        <p:spPr>
          <a:xfrm>
            <a:off x="6343060" y="1567164"/>
            <a:ext cx="2363592" cy="1954275"/>
          </a:xfrm>
          <a:prstGeom prst="leftArrowCallout">
            <a:avLst/>
          </a:prstGeom>
          <a:solidFill>
            <a:srgbClr val="A0FCB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25" tIns="46211" rIns="92425" bIns="46211" rtlCol="0" anchor="ctr"/>
          <a:lstStyle/>
          <a:p>
            <a:pPr algn="ctr"/>
            <a:r>
              <a:rPr lang="ru-RU" sz="2200" b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65,1 % </a:t>
            </a:r>
            <a:br>
              <a:rPr lang="ru-RU" sz="2200" b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общего объема доходов бюджета</a:t>
            </a:r>
          </a:p>
        </p:txBody>
      </p:sp>
      <p:sp>
        <p:nvSpPr>
          <p:cNvPr id="19" name="Выноска со стрелкой влево 18"/>
          <p:cNvSpPr/>
          <p:nvPr/>
        </p:nvSpPr>
        <p:spPr>
          <a:xfrm>
            <a:off x="6343060" y="3699880"/>
            <a:ext cx="2363592" cy="1915713"/>
          </a:xfrm>
          <a:prstGeom prst="leftArrowCallout">
            <a:avLst/>
          </a:prstGeom>
          <a:solidFill>
            <a:srgbClr val="86E38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25" tIns="46211" rIns="92425" bIns="46211" rtlCol="0" anchor="ctr"/>
          <a:lstStyle/>
          <a:p>
            <a:pPr algn="ctr"/>
            <a:r>
              <a:rPr lang="ru-RU" sz="2200" b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34,9 % </a:t>
            </a:r>
            <a:br>
              <a:rPr lang="ru-RU" sz="2200" b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общего объема доходов бюджета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6626225"/>
            <a:ext cx="2133600" cy="155575"/>
          </a:xfrm>
          <a:prstGeom prst="rect">
            <a:avLst/>
          </a:prstGeom>
        </p:spPr>
        <p:txBody>
          <a:bodyPr/>
          <a:lstStyle/>
          <a:p>
            <a:fld id="{816D1E3F-3164-439A-AD32-80C3F3C91E3B}" type="slidenum">
              <a:rPr lang="en-US" altLang="ru-RU" smtClean="0"/>
              <a:pPr/>
              <a:t>4</a:t>
            </a:fld>
            <a:endParaRPr lang="en-US" alt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27584" y="5765141"/>
            <a:ext cx="7992888" cy="987253"/>
          </a:xfrm>
          <a:prstGeom prst="roundRect">
            <a:avLst/>
          </a:prstGeom>
          <a:solidFill>
            <a:srgbClr val="AEF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налоговых и неналоговых доходов 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51,1 млн. руб. (+8,4 %)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26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Номер слайда 5"/>
          <p:cNvSpPr txBox="1">
            <a:spLocks noGrp="1"/>
          </p:cNvSpPr>
          <p:nvPr/>
        </p:nvSpPr>
        <p:spPr bwMode="auto">
          <a:xfrm>
            <a:off x="6804025" y="1889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>
              <a:latin typeface="Times New Roman" pitchFamily="18" charset="0"/>
            </a:endParaRPr>
          </a:p>
        </p:txBody>
      </p:sp>
      <p:pic>
        <p:nvPicPr>
          <p:cNvPr id="75779" name="Рисунок 11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3850" y="0"/>
            <a:ext cx="120015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4" name="AutoShape 4"/>
          <p:cNvSpPr>
            <a:spLocks noChangeArrowheads="1"/>
          </p:cNvSpPr>
          <p:nvPr/>
        </p:nvSpPr>
        <p:spPr bwMode="gray">
          <a:xfrm rot="16200000" flipV="1">
            <a:off x="5715283" y="1202383"/>
            <a:ext cx="473075" cy="444500"/>
          </a:xfrm>
          <a:prstGeom prst="cube">
            <a:avLst>
              <a:gd name="adj" fmla="val 23792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75785" name="AutoShape 5"/>
          <p:cNvSpPr>
            <a:spLocks noChangeArrowheads="1"/>
          </p:cNvSpPr>
          <p:nvPr/>
        </p:nvSpPr>
        <p:spPr bwMode="gray">
          <a:xfrm rot="16200000" flipV="1">
            <a:off x="5706858" y="1811993"/>
            <a:ext cx="476250" cy="444500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rgbClr val="609E2D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75786" name="AutoShape 5"/>
          <p:cNvSpPr>
            <a:spLocks noChangeArrowheads="1"/>
          </p:cNvSpPr>
          <p:nvPr/>
        </p:nvSpPr>
        <p:spPr bwMode="gray">
          <a:xfrm rot="16200000" flipV="1">
            <a:off x="5707652" y="2455932"/>
            <a:ext cx="474662" cy="444500"/>
          </a:xfrm>
          <a:prstGeom prst="cube">
            <a:avLst>
              <a:gd name="adj" fmla="val 23792"/>
            </a:avLst>
          </a:prstGeom>
          <a:solidFill>
            <a:srgbClr val="F68D36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75787" name="Text Box 24"/>
          <p:cNvSpPr txBox="1">
            <a:spLocks noChangeArrowheads="1"/>
          </p:cNvSpPr>
          <p:nvPr/>
        </p:nvSpPr>
        <p:spPr bwMode="auto">
          <a:xfrm>
            <a:off x="6219719" y="1174470"/>
            <a:ext cx="1288509" cy="369332"/>
          </a:xfrm>
          <a:prstGeom prst="rect">
            <a:avLst/>
          </a:prstGeom>
          <a:noFill/>
          <a:ln w="9525">
            <a:solidFill>
              <a:srgbClr val="000104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 smtClean="0">
                <a:solidFill>
                  <a:srgbClr val="000104"/>
                </a:solidFill>
                <a:latin typeface="Times New Roman" pitchFamily="18" charset="0"/>
              </a:rPr>
              <a:t>2016-2017</a:t>
            </a:r>
            <a:endParaRPr lang="ru-RU" b="1" dirty="0">
              <a:solidFill>
                <a:srgbClr val="000104"/>
              </a:solidFill>
              <a:latin typeface="Times New Roman" pitchFamily="18" charset="0"/>
            </a:endParaRPr>
          </a:p>
        </p:txBody>
      </p:sp>
      <p:sp>
        <p:nvSpPr>
          <p:cNvPr id="75788" name="Text Box 25"/>
          <p:cNvSpPr txBox="1">
            <a:spLocks noChangeArrowheads="1"/>
          </p:cNvSpPr>
          <p:nvPr/>
        </p:nvSpPr>
        <p:spPr bwMode="auto">
          <a:xfrm>
            <a:off x="6219719" y="1785227"/>
            <a:ext cx="1288509" cy="369332"/>
          </a:xfrm>
          <a:prstGeom prst="rect">
            <a:avLst/>
          </a:prstGeom>
          <a:noFill/>
          <a:ln w="9525">
            <a:solidFill>
              <a:srgbClr val="000104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 smtClean="0">
                <a:solidFill>
                  <a:srgbClr val="000104"/>
                </a:solidFill>
                <a:latin typeface="Times New Roman" pitchFamily="18" charset="0"/>
              </a:rPr>
              <a:t>2017-2018</a:t>
            </a:r>
            <a:endParaRPr lang="ru-RU" b="1" dirty="0">
              <a:solidFill>
                <a:srgbClr val="000104"/>
              </a:solidFill>
              <a:latin typeface="Times New Roman" pitchFamily="18" charset="0"/>
            </a:endParaRPr>
          </a:p>
        </p:txBody>
      </p:sp>
      <p:sp>
        <p:nvSpPr>
          <p:cNvPr id="75789" name="Text Box 26"/>
          <p:cNvSpPr txBox="1">
            <a:spLocks noChangeArrowheads="1"/>
          </p:cNvSpPr>
          <p:nvPr/>
        </p:nvSpPr>
        <p:spPr bwMode="auto">
          <a:xfrm>
            <a:off x="6219719" y="2440850"/>
            <a:ext cx="1288510" cy="369332"/>
          </a:xfrm>
          <a:prstGeom prst="rect">
            <a:avLst/>
          </a:prstGeom>
          <a:noFill/>
          <a:ln w="9525">
            <a:solidFill>
              <a:srgbClr val="000104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 smtClean="0">
                <a:solidFill>
                  <a:srgbClr val="000104"/>
                </a:solidFill>
                <a:latin typeface="Times New Roman" pitchFamily="18" charset="0"/>
              </a:rPr>
              <a:t>2018-2019</a:t>
            </a:r>
            <a:endParaRPr lang="ru-RU" b="1" dirty="0">
              <a:solidFill>
                <a:srgbClr val="000104"/>
              </a:solidFill>
              <a:latin typeface="Times New Roman" pitchFamily="18" charset="0"/>
            </a:endParaRPr>
          </a:p>
        </p:txBody>
      </p:sp>
      <p:sp>
        <p:nvSpPr>
          <p:cNvPr id="75790" name="AutoShape 5"/>
          <p:cNvSpPr>
            <a:spLocks noChangeArrowheads="1"/>
          </p:cNvSpPr>
          <p:nvPr/>
        </p:nvSpPr>
        <p:spPr bwMode="gray">
          <a:xfrm rot="16200000" flipV="1">
            <a:off x="5709397" y="3046581"/>
            <a:ext cx="474663" cy="446088"/>
          </a:xfrm>
          <a:prstGeom prst="cube">
            <a:avLst>
              <a:gd name="adj" fmla="val 23792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75791" name="Text Box 26"/>
          <p:cNvSpPr txBox="1">
            <a:spLocks noChangeArrowheads="1"/>
          </p:cNvSpPr>
          <p:nvPr/>
        </p:nvSpPr>
        <p:spPr bwMode="auto">
          <a:xfrm>
            <a:off x="6219719" y="3032293"/>
            <a:ext cx="1288511" cy="369332"/>
          </a:xfrm>
          <a:prstGeom prst="rect">
            <a:avLst/>
          </a:prstGeom>
          <a:noFill/>
          <a:ln w="9525">
            <a:solidFill>
              <a:srgbClr val="000104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 smtClean="0">
                <a:solidFill>
                  <a:srgbClr val="000104"/>
                </a:solidFill>
                <a:latin typeface="Times New Roman" pitchFamily="18" charset="0"/>
              </a:rPr>
              <a:t>2019-2020</a:t>
            </a:r>
            <a:endParaRPr lang="ru-RU" b="1" dirty="0">
              <a:solidFill>
                <a:srgbClr val="000104"/>
              </a:solidFill>
              <a:latin typeface="Times New Roman" pitchFamily="18" charset="0"/>
            </a:endParaRPr>
          </a:p>
        </p:txBody>
      </p:sp>
      <p:sp>
        <p:nvSpPr>
          <p:cNvPr id="75792" name="AutoShape 3"/>
          <p:cNvSpPr>
            <a:spLocks noChangeArrowheads="1"/>
          </p:cNvSpPr>
          <p:nvPr/>
        </p:nvSpPr>
        <p:spPr bwMode="gray">
          <a:xfrm>
            <a:off x="881062" y="3032293"/>
            <a:ext cx="4032250" cy="620713"/>
          </a:xfrm>
          <a:prstGeom prst="cube">
            <a:avLst>
              <a:gd name="adj" fmla="val 49880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5793" name="Text Box 4"/>
          <p:cNvSpPr txBox="1">
            <a:spLocks noChangeArrowheads="1"/>
          </p:cNvSpPr>
          <p:nvPr/>
        </p:nvSpPr>
        <p:spPr bwMode="auto">
          <a:xfrm>
            <a:off x="4033219" y="1942045"/>
            <a:ext cx="555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000104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75795" name="Text Box 4"/>
          <p:cNvSpPr txBox="1">
            <a:spLocks noChangeArrowheads="1"/>
          </p:cNvSpPr>
          <p:nvPr/>
        </p:nvSpPr>
        <p:spPr bwMode="auto">
          <a:xfrm>
            <a:off x="3194862" y="1803483"/>
            <a:ext cx="555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000104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75796" name="AutoShape 5"/>
          <p:cNvSpPr>
            <a:spLocks noChangeArrowheads="1"/>
          </p:cNvSpPr>
          <p:nvPr/>
        </p:nvSpPr>
        <p:spPr bwMode="gray">
          <a:xfrm rot="16200000" flipV="1">
            <a:off x="1993761" y="2565026"/>
            <a:ext cx="908050" cy="533400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rgbClr val="609E2D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75797" name="AutoShape 4"/>
          <p:cNvSpPr>
            <a:spLocks noChangeArrowheads="1"/>
          </p:cNvSpPr>
          <p:nvPr/>
        </p:nvSpPr>
        <p:spPr bwMode="gray">
          <a:xfrm rot="16200000" flipV="1">
            <a:off x="1338918" y="2746001"/>
            <a:ext cx="546100" cy="533400"/>
          </a:xfrm>
          <a:prstGeom prst="cube">
            <a:avLst>
              <a:gd name="adj" fmla="val 23792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75798" name="AutoShape 5"/>
          <p:cNvSpPr>
            <a:spLocks noChangeArrowheads="1"/>
          </p:cNvSpPr>
          <p:nvPr/>
        </p:nvSpPr>
        <p:spPr bwMode="gray">
          <a:xfrm rot="16200000" flipV="1">
            <a:off x="2765879" y="2421357"/>
            <a:ext cx="1195388" cy="533400"/>
          </a:xfrm>
          <a:prstGeom prst="cube">
            <a:avLst>
              <a:gd name="adj" fmla="val 23792"/>
            </a:avLst>
          </a:prstGeom>
          <a:solidFill>
            <a:srgbClr val="F68D36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75799" name="Text Box 27"/>
          <p:cNvSpPr txBox="1">
            <a:spLocks noChangeArrowheads="1"/>
          </p:cNvSpPr>
          <p:nvPr/>
        </p:nvSpPr>
        <p:spPr bwMode="auto">
          <a:xfrm>
            <a:off x="1492773" y="2425823"/>
            <a:ext cx="517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000104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75800" name="Text Box 28"/>
          <p:cNvSpPr txBox="1">
            <a:spLocks noChangeArrowheads="1"/>
          </p:cNvSpPr>
          <p:nvPr/>
        </p:nvSpPr>
        <p:spPr bwMode="auto">
          <a:xfrm>
            <a:off x="2287185" y="2064266"/>
            <a:ext cx="690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000104"/>
                </a:solidFill>
                <a:latin typeface="Times New Roman" pitchFamily="18" charset="0"/>
              </a:rPr>
              <a:t>11</a:t>
            </a:r>
          </a:p>
        </p:txBody>
      </p:sp>
      <p:sp>
        <p:nvSpPr>
          <p:cNvPr id="75802" name="AutoShape 5"/>
          <p:cNvSpPr>
            <a:spLocks noChangeArrowheads="1"/>
          </p:cNvSpPr>
          <p:nvPr/>
        </p:nvSpPr>
        <p:spPr bwMode="gray">
          <a:xfrm rot="16200000" flipV="1">
            <a:off x="3692386" y="2497557"/>
            <a:ext cx="1042988" cy="533400"/>
          </a:xfrm>
          <a:prstGeom prst="cube">
            <a:avLst>
              <a:gd name="adj" fmla="val 23792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75803" name="AutoShape 3"/>
          <p:cNvSpPr>
            <a:spLocks noChangeArrowheads="1"/>
          </p:cNvSpPr>
          <p:nvPr/>
        </p:nvSpPr>
        <p:spPr bwMode="gray">
          <a:xfrm>
            <a:off x="1016361" y="6134469"/>
            <a:ext cx="3896951" cy="620712"/>
          </a:xfrm>
          <a:prstGeom prst="cube">
            <a:avLst>
              <a:gd name="adj" fmla="val 49880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5804" name="AutoShape 4"/>
          <p:cNvSpPr>
            <a:spLocks noChangeArrowheads="1"/>
          </p:cNvSpPr>
          <p:nvPr/>
        </p:nvSpPr>
        <p:spPr bwMode="gray">
          <a:xfrm rot="16200000" flipV="1">
            <a:off x="1287418" y="5667114"/>
            <a:ext cx="977900" cy="444500"/>
          </a:xfrm>
          <a:prstGeom prst="cube">
            <a:avLst>
              <a:gd name="adj" fmla="val 23792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75805" name="AutoShape 5"/>
          <p:cNvSpPr>
            <a:spLocks noChangeArrowheads="1"/>
          </p:cNvSpPr>
          <p:nvPr/>
        </p:nvSpPr>
        <p:spPr bwMode="gray">
          <a:xfrm rot="16200000" flipV="1">
            <a:off x="1942075" y="5504905"/>
            <a:ext cx="1336300" cy="444500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rgbClr val="609E2D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75806" name="AutoShape 5"/>
          <p:cNvSpPr>
            <a:spLocks noChangeArrowheads="1"/>
          </p:cNvSpPr>
          <p:nvPr/>
        </p:nvSpPr>
        <p:spPr bwMode="gray">
          <a:xfrm rot="16200000" flipV="1">
            <a:off x="2518479" y="5237020"/>
            <a:ext cx="1877427" cy="444500"/>
          </a:xfrm>
          <a:prstGeom prst="cube">
            <a:avLst>
              <a:gd name="adj" fmla="val 23792"/>
            </a:avLst>
          </a:prstGeom>
          <a:solidFill>
            <a:srgbClr val="F68D36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75808" name="Text Box 30"/>
          <p:cNvSpPr txBox="1">
            <a:spLocks noChangeArrowheads="1"/>
          </p:cNvSpPr>
          <p:nvPr/>
        </p:nvSpPr>
        <p:spPr bwMode="auto">
          <a:xfrm>
            <a:off x="1525960" y="5078565"/>
            <a:ext cx="86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000104"/>
                </a:solidFill>
                <a:latin typeface="Times New Roman" pitchFamily="18" charset="0"/>
              </a:rPr>
              <a:t>942</a:t>
            </a:r>
          </a:p>
        </p:txBody>
      </p:sp>
      <p:sp>
        <p:nvSpPr>
          <p:cNvPr id="75809" name="Text Box 31"/>
          <p:cNvSpPr txBox="1">
            <a:spLocks noChangeArrowheads="1"/>
          </p:cNvSpPr>
          <p:nvPr/>
        </p:nvSpPr>
        <p:spPr bwMode="auto">
          <a:xfrm>
            <a:off x="2265189" y="4680043"/>
            <a:ext cx="86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 smtClean="0">
                <a:solidFill>
                  <a:srgbClr val="000104"/>
                </a:solidFill>
                <a:latin typeface="Times New Roman" pitchFamily="18" charset="0"/>
              </a:rPr>
              <a:t>1 288</a:t>
            </a:r>
            <a:endParaRPr lang="ru-RU" b="1" dirty="0">
              <a:solidFill>
                <a:srgbClr val="000104"/>
              </a:solidFill>
              <a:latin typeface="Times New Roman" pitchFamily="18" charset="0"/>
            </a:endParaRPr>
          </a:p>
        </p:txBody>
      </p:sp>
      <p:sp>
        <p:nvSpPr>
          <p:cNvPr id="75810" name="Text Box 32"/>
          <p:cNvSpPr txBox="1">
            <a:spLocks noChangeArrowheads="1"/>
          </p:cNvSpPr>
          <p:nvPr/>
        </p:nvSpPr>
        <p:spPr bwMode="auto">
          <a:xfrm>
            <a:off x="3128789" y="4229265"/>
            <a:ext cx="741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 smtClean="0">
                <a:solidFill>
                  <a:srgbClr val="000104"/>
                </a:solidFill>
                <a:latin typeface="Times New Roman" pitchFamily="18" charset="0"/>
              </a:rPr>
              <a:t>1 633</a:t>
            </a:r>
            <a:endParaRPr lang="ru-RU" b="1" dirty="0">
              <a:solidFill>
                <a:srgbClr val="000104"/>
              </a:solidFill>
              <a:latin typeface="Times New Roman" pitchFamily="18" charset="0"/>
            </a:endParaRPr>
          </a:p>
        </p:txBody>
      </p:sp>
      <p:sp>
        <p:nvSpPr>
          <p:cNvPr id="75811" name="AutoShape 5"/>
          <p:cNvSpPr>
            <a:spLocks noChangeArrowheads="1"/>
          </p:cNvSpPr>
          <p:nvPr/>
        </p:nvSpPr>
        <p:spPr bwMode="gray">
          <a:xfrm rot="16200000" flipV="1">
            <a:off x="3467336" y="5355423"/>
            <a:ext cx="1473507" cy="533400"/>
          </a:xfrm>
          <a:prstGeom prst="cube">
            <a:avLst>
              <a:gd name="adj" fmla="val 23792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75812" name="Text Box 32"/>
          <p:cNvSpPr txBox="1">
            <a:spLocks noChangeArrowheads="1"/>
          </p:cNvSpPr>
          <p:nvPr/>
        </p:nvSpPr>
        <p:spPr bwMode="auto">
          <a:xfrm>
            <a:off x="3887961" y="4563010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 smtClean="0">
                <a:solidFill>
                  <a:srgbClr val="000104"/>
                </a:solidFill>
                <a:latin typeface="Times New Roman" pitchFamily="18" charset="0"/>
              </a:rPr>
              <a:t>1 487</a:t>
            </a:r>
            <a:endParaRPr lang="ru-RU" b="1" dirty="0">
              <a:solidFill>
                <a:srgbClr val="000104"/>
              </a:solidFill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3444" y="973578"/>
            <a:ext cx="3986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Количество образовательных учреждений, работающих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 2 смену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11537" y="3605473"/>
            <a:ext cx="4046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Количество обучающихся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 2 смену, чел.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53261" y="51977"/>
            <a:ext cx="358085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32" y="3714883"/>
            <a:ext cx="4004164" cy="3003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82564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6464" y="138195"/>
            <a:ext cx="7429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1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Поддержка талантливых школьников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11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2230" y="0"/>
            <a:ext cx="1091769" cy="132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755576" y="871778"/>
            <a:ext cx="2965386" cy="2718237"/>
          </a:xfrm>
          <a:prstGeom prst="roundRect">
            <a:avLst/>
          </a:prstGeom>
          <a:solidFill>
            <a:srgbClr val="AEF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результаты 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интеллектуальных, творческих конкурсах, соревнованиях различного уровня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3979786" y="1354611"/>
            <a:ext cx="2248397" cy="1368152"/>
          </a:xfrm>
          <a:prstGeom prst="rightArrow">
            <a:avLst/>
          </a:prstGeom>
          <a:solidFill>
            <a:srgbClr val="FFEF5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обучающихся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83404" y="1411746"/>
            <a:ext cx="2009890" cy="2185086"/>
          </a:xfrm>
          <a:prstGeom prst="roundRect">
            <a:avLst/>
          </a:prstGeom>
          <a:solidFill>
            <a:srgbClr val="F797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стипендия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ОМР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678930"/>
            <a:ext cx="4228517" cy="3023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22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AutoShape 5"/>
          <p:cNvSpPr>
            <a:spLocks noChangeArrowheads="1"/>
          </p:cNvSpPr>
          <p:nvPr/>
        </p:nvSpPr>
        <p:spPr bwMode="auto">
          <a:xfrm>
            <a:off x="546100" y="5156199"/>
            <a:ext cx="8369300" cy="1498601"/>
          </a:xfrm>
          <a:prstGeom prst="roundRect">
            <a:avLst>
              <a:gd name="adj" fmla="val 13745"/>
            </a:avLst>
          </a:prstGeom>
          <a:solidFill>
            <a:srgbClr val="FFFF66"/>
          </a:solidFill>
          <a:ln w="38100">
            <a:solidFill>
              <a:srgbClr val="0001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6884988" y="1370600"/>
            <a:ext cx="2093912" cy="3582400"/>
          </a:xfrm>
          <a:prstGeom prst="roundRect">
            <a:avLst>
              <a:gd name="adj" fmla="val 13745"/>
            </a:avLst>
          </a:prstGeom>
          <a:solidFill>
            <a:srgbClr val="FFFF66"/>
          </a:solidFill>
          <a:ln w="38100">
            <a:solidFill>
              <a:srgbClr val="0001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4739878" y="1396501"/>
            <a:ext cx="2089150" cy="3581399"/>
          </a:xfrm>
          <a:prstGeom prst="roundRect">
            <a:avLst>
              <a:gd name="adj" fmla="val 13745"/>
            </a:avLst>
          </a:prstGeom>
          <a:solidFill>
            <a:srgbClr val="FFFF66"/>
          </a:solidFill>
          <a:ln w="38100">
            <a:solidFill>
              <a:srgbClr val="0001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2552700" y="1409180"/>
            <a:ext cx="2120900" cy="3556519"/>
          </a:xfrm>
          <a:prstGeom prst="roundRect">
            <a:avLst>
              <a:gd name="adj" fmla="val 13745"/>
            </a:avLst>
          </a:prstGeom>
          <a:solidFill>
            <a:srgbClr val="FFFF66"/>
          </a:solidFill>
          <a:ln w="38100">
            <a:solidFill>
              <a:srgbClr val="0001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441325" y="1421402"/>
            <a:ext cx="2016125" cy="3531598"/>
          </a:xfrm>
          <a:prstGeom prst="roundRect">
            <a:avLst>
              <a:gd name="adj" fmla="val 13745"/>
            </a:avLst>
          </a:prstGeom>
          <a:solidFill>
            <a:srgbClr val="FFFF66"/>
          </a:solidFill>
          <a:ln w="38100">
            <a:solidFill>
              <a:srgbClr val="0001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71" name="Rectangle 30"/>
          <p:cNvSpPr>
            <a:spLocks noChangeArrowheads="1"/>
          </p:cNvSpPr>
          <p:nvPr/>
        </p:nvSpPr>
        <p:spPr bwMode="auto">
          <a:xfrm>
            <a:off x="353962" y="1595438"/>
            <a:ext cx="208285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Ежемесячная  денежная выплата молодым  специалистам </a:t>
            </a:r>
            <a:r>
              <a:rPr lang="ru-RU" b="1" i="1" dirty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(муниципальный бюджет</a:t>
            </a:r>
            <a:r>
              <a:rPr lang="ru-RU" b="1" i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) – 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24 человека</a:t>
            </a:r>
            <a:endParaRPr lang="en-US" b="1" dirty="0">
              <a:solidFill>
                <a:srgbClr val="00010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b="1" dirty="0">
              <a:solidFill>
                <a:srgbClr val="0001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2" name="Rectangle 31"/>
          <p:cNvSpPr>
            <a:spLocks noChangeArrowheads="1"/>
          </p:cNvSpPr>
          <p:nvPr/>
        </p:nvSpPr>
        <p:spPr bwMode="auto">
          <a:xfrm>
            <a:off x="2457450" y="1582738"/>
            <a:ext cx="231139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Единовременная денежная выплата </a:t>
            </a:r>
            <a:r>
              <a:rPr lang="ru-RU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молодым  </a:t>
            </a:r>
            <a:r>
              <a:rPr lang="ru-RU" b="1" dirty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специалистам </a:t>
            </a:r>
            <a:r>
              <a:rPr lang="ru-RU" b="1" i="1" dirty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(муниципальный бюджет</a:t>
            </a:r>
            <a:r>
              <a:rPr lang="ru-RU" b="1" i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) – 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19 человек</a:t>
            </a:r>
            <a:endParaRPr lang="en-US" b="1" dirty="0">
              <a:solidFill>
                <a:srgbClr val="00010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b="1" dirty="0">
              <a:solidFill>
                <a:srgbClr val="0001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3" name="Rectangle 32"/>
          <p:cNvSpPr>
            <a:spLocks noChangeArrowheads="1"/>
          </p:cNvSpPr>
          <p:nvPr/>
        </p:nvSpPr>
        <p:spPr bwMode="auto">
          <a:xfrm>
            <a:off x="4594659" y="1619904"/>
            <a:ext cx="221773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err="1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Грантовая</a:t>
            </a:r>
            <a:r>
              <a:rPr lang="ru-RU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 поддержка молодым специалистам «Дебют» </a:t>
            </a:r>
            <a:r>
              <a:rPr lang="ru-RU" b="1" i="1" dirty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3 человека</a:t>
            </a:r>
            <a:endParaRPr lang="en-US" b="1" dirty="0">
              <a:solidFill>
                <a:srgbClr val="0001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4" name="Rectangle 33"/>
          <p:cNvSpPr>
            <a:spLocks noChangeArrowheads="1"/>
          </p:cNvSpPr>
          <p:nvPr/>
        </p:nvSpPr>
        <p:spPr bwMode="auto">
          <a:xfrm>
            <a:off x="6800056" y="1511300"/>
            <a:ext cx="22637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Единовременная денежная выплата молодым  специалистам учреждений образования Омской </a:t>
            </a:r>
            <a:r>
              <a:rPr lang="ru-RU" b="1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области – 15 человек</a:t>
            </a:r>
            <a:endParaRPr lang="en-US" b="1" dirty="0">
              <a:solidFill>
                <a:srgbClr val="0001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36" name="Номер слайда 2"/>
          <p:cNvSpPr txBox="1">
            <a:spLocks noGrp="1"/>
          </p:cNvSpPr>
          <p:nvPr/>
        </p:nvSpPr>
        <p:spPr bwMode="auto">
          <a:xfrm>
            <a:off x="8388350" y="260350"/>
            <a:ext cx="4429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/>
          </a:p>
        </p:txBody>
      </p:sp>
      <p:pic>
        <p:nvPicPr>
          <p:cNvPr id="46" name="Рисунок 11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3850" y="0"/>
            <a:ext cx="120015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Прямоугольник 46"/>
          <p:cNvSpPr/>
          <p:nvPr/>
        </p:nvSpPr>
        <p:spPr>
          <a:xfrm>
            <a:off x="431800" y="5203736"/>
            <a:ext cx="84455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Грантовая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поддержка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профессиональное развитие педагогов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«Лучший педагог образовательного учреждения Омского района»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(муниципальный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6 человек по 50 000 руб.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1054100" y="889000"/>
            <a:ext cx="749300" cy="711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48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190500" y="5549900"/>
            <a:ext cx="749300" cy="711200"/>
          </a:xfrm>
          <a:prstGeom prst="ellipse">
            <a:avLst/>
          </a:prstGeom>
          <a:solidFill>
            <a:srgbClr val="86E381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48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7543800" y="914400"/>
            <a:ext cx="749300" cy="711200"/>
          </a:xfrm>
          <a:prstGeom prst="ellipse">
            <a:avLst/>
          </a:prstGeom>
          <a:solidFill>
            <a:srgbClr val="F79747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48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5422900" y="876300"/>
            <a:ext cx="749300" cy="711200"/>
          </a:xfrm>
          <a:prstGeom prst="ellipse">
            <a:avLst/>
          </a:prstGeom>
          <a:solidFill>
            <a:srgbClr val="FFFF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48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3238500" y="901700"/>
            <a:ext cx="749300" cy="711200"/>
          </a:xfrm>
          <a:prstGeom prst="ellipse">
            <a:avLst/>
          </a:prstGeom>
          <a:solidFill>
            <a:srgbClr val="92D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48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94839" y="4134461"/>
            <a:ext cx="1504335" cy="63909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2 000 руб.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860982" y="4134462"/>
            <a:ext cx="1504335" cy="63909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15 000 руб.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045382" y="4134462"/>
            <a:ext cx="1504335" cy="63909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10 000 руб.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166282" y="4134460"/>
            <a:ext cx="1504335" cy="63909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20 000 руб.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1935" y="-1657"/>
            <a:ext cx="73311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Меры социальной поддержки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молодых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педагогов в районе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DA10-37EB-4344-AFDD-EF8E6BE561F0}" type="slidenum">
              <a:rPr lang="en-US" altLang="ru-RU" smtClean="0"/>
              <a:pPr/>
              <a:t>42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5878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224963" y="524029"/>
            <a:ext cx="8493041" cy="1384995"/>
            <a:chOff x="62856" y="1671492"/>
            <a:chExt cx="9601387" cy="1174665"/>
          </a:xfrm>
        </p:grpSpPr>
        <p:sp>
          <p:nvSpPr>
            <p:cNvPr id="6" name="TextBox 5"/>
            <p:cNvSpPr txBox="1"/>
            <p:nvPr/>
          </p:nvSpPr>
          <p:spPr>
            <a:xfrm>
              <a:off x="62856" y="1671492"/>
              <a:ext cx="9601387" cy="1174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15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2019</a:t>
              </a:r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 – открытие 3 центров образования цифрового </a:t>
              </a: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/>
              </a:r>
              <a:b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</a:b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и </a:t>
              </a:r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гуманитарного профилей «Точка роста» на базе                             МБОУ «Ключевская СОШ»,  </a:t>
              </a: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МБОУ </a:t>
              </a:r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«</a:t>
              </a:r>
              <a:r>
                <a:rPr lang="ru-RU" sz="2000" b="1" dirty="0" err="1">
                  <a:latin typeface="Times New Roman" pitchFamily="18" charset="0"/>
                  <a:cs typeface="Times New Roman" pitchFamily="18" charset="0"/>
                </a:rPr>
                <a:t>Лузинская</a:t>
              </a:r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СОШ №</a:t>
              </a:r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2», </a:t>
              </a: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/>
              </a:r>
              <a:b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</a:b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МБОУ «Сибирская СОШ №1»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934458" y="1747592"/>
              <a:ext cx="479639" cy="479638"/>
            </a:xfrm>
            <a:prstGeom prst="rect">
              <a:avLst/>
            </a:prstGeom>
          </p:spPr>
        </p:pic>
      </p:grpSp>
      <p:grpSp>
        <p:nvGrpSpPr>
          <p:cNvPr id="3" name="Группа 3"/>
          <p:cNvGrpSpPr>
            <a:grpSpLocks/>
          </p:cNvGrpSpPr>
          <p:nvPr/>
        </p:nvGrpSpPr>
        <p:grpSpPr bwMode="auto">
          <a:xfrm>
            <a:off x="5636428" y="2395537"/>
            <a:ext cx="3027363" cy="4308475"/>
            <a:chOff x="233445" y="2490045"/>
            <a:chExt cx="3026222" cy="4308687"/>
          </a:xfrm>
        </p:grpSpPr>
        <p:grpSp>
          <p:nvGrpSpPr>
            <p:cNvPr id="4" name="Группа 57"/>
            <p:cNvGrpSpPr>
              <a:grpSpLocks/>
            </p:cNvGrpSpPr>
            <p:nvPr/>
          </p:nvGrpSpPr>
          <p:grpSpPr bwMode="auto">
            <a:xfrm>
              <a:off x="233445" y="2490045"/>
              <a:ext cx="3026222" cy="4308687"/>
              <a:chOff x="2409379" y="-7620"/>
              <a:chExt cx="4519106" cy="6865620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2411760" y="0"/>
                <a:ext cx="4516725" cy="68580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2502436" y="-7620"/>
                <a:ext cx="1230800" cy="167691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3340244" y="460752"/>
                <a:ext cx="1949915" cy="120335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4788024" y="-3408"/>
                <a:ext cx="1665971" cy="266318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4499992" y="1004077"/>
                <a:ext cx="805407" cy="134766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2976013" y="1493077"/>
                <a:ext cx="1718990" cy="135985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33" name="Рисунок 32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5774226" y="1321719"/>
                <a:ext cx="1094306" cy="109463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4962520" y="2468215"/>
                <a:ext cx="808078" cy="128272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4219580" y="2310941"/>
                <a:ext cx="1038592" cy="97913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2699985" y="2418736"/>
                <a:ext cx="1138191" cy="132458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37" name="Рисунок 36"/>
              <p:cNvPicPr>
                <a:picLocks noChangeAspect="1"/>
              </p:cNvPicPr>
              <p:nvPr/>
            </p:nvPicPr>
            <p:blipFill>
              <a:blip r:embed="rId13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4212649" y="3185851"/>
                <a:ext cx="992183" cy="105124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>
              <a:blip r:embed="rId14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3389804" y="2690252"/>
                <a:ext cx="1220429" cy="141984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15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5676995" y="2337833"/>
                <a:ext cx="1250670" cy="124280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16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4708740" y="3694169"/>
                <a:ext cx="971952" cy="79415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17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5460758" y="3376363"/>
                <a:ext cx="753414" cy="109405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18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5340367" y="4283571"/>
                <a:ext cx="916009" cy="108726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3" name="Рисунок 42"/>
              <p:cNvPicPr>
                <a:picLocks noChangeAspect="1"/>
              </p:cNvPicPr>
              <p:nvPr/>
            </p:nvPicPr>
            <p:blipFill>
              <a:blip r:embed="rId19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5661493" y="4701334"/>
                <a:ext cx="961427" cy="74865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4" name="Рисунок 43"/>
              <p:cNvPicPr>
                <a:picLocks noChangeAspect="1"/>
              </p:cNvPicPr>
              <p:nvPr/>
            </p:nvPicPr>
            <p:blipFill>
              <a:blip r:embed="rId20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4909360" y="4424902"/>
                <a:ext cx="631121" cy="81144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21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5359416" y="5182805"/>
                <a:ext cx="1172175" cy="117217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6" name="Рисунок 45"/>
              <p:cNvPicPr>
                <a:picLocks noChangeAspect="1"/>
              </p:cNvPicPr>
              <p:nvPr/>
            </p:nvPicPr>
            <p:blipFill>
              <a:blip r:embed="rId22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2409379" y="3354934"/>
                <a:ext cx="1225338" cy="109405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23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3553768" y="3928151"/>
                <a:ext cx="974796" cy="76081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8" name="Рисунок 47"/>
              <p:cNvPicPr>
                <a:picLocks noChangeAspect="1"/>
              </p:cNvPicPr>
              <p:nvPr/>
            </p:nvPicPr>
            <p:blipFill>
              <a:blip r:embed="rId24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2767038" y="4253759"/>
                <a:ext cx="634146" cy="107648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5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3234134" y="4345750"/>
                <a:ext cx="608517" cy="99575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6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3642077" y="4588271"/>
                <a:ext cx="685029" cy="57873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51" name="Рисунок 50"/>
              <p:cNvPicPr>
                <a:picLocks noChangeAspect="1"/>
              </p:cNvPicPr>
              <p:nvPr/>
            </p:nvPicPr>
            <p:blipFill>
              <a:blip r:embed="rId27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4292718" y="4086484"/>
                <a:ext cx="1124329" cy="126978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8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4540932" y="4583509"/>
                <a:ext cx="309576" cy="29735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53" name="Рисунок 52"/>
              <p:cNvPicPr>
                <a:picLocks noChangeAspect="1"/>
              </p:cNvPicPr>
              <p:nvPr/>
            </p:nvPicPr>
            <p:blipFill>
              <a:blip r:embed="rId29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2784965" y="5111375"/>
                <a:ext cx="866636" cy="78856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54" name="Рисунок 53"/>
              <p:cNvPicPr>
                <a:picLocks noChangeAspect="1"/>
              </p:cNvPicPr>
              <p:nvPr/>
            </p:nvPicPr>
            <p:blipFill>
              <a:blip r:embed="rId30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3571910" y="5054231"/>
                <a:ext cx="695887" cy="75061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55" name="Рисунок 54"/>
              <p:cNvPicPr>
                <a:picLocks noChangeAspect="1"/>
              </p:cNvPicPr>
              <p:nvPr/>
            </p:nvPicPr>
            <p:blipFill>
              <a:blip r:embed="rId31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4178498" y="4838513"/>
                <a:ext cx="546909" cy="8083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56" name="Рисунок 55"/>
              <p:cNvPicPr>
                <a:picLocks noChangeAspect="1"/>
              </p:cNvPicPr>
              <p:nvPr/>
            </p:nvPicPr>
            <p:blipFill>
              <a:blip r:embed="rId32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4350653" y="4953073"/>
                <a:ext cx="1150014" cy="83962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57" name="Рисунок 56"/>
              <p:cNvPicPr>
                <a:picLocks noChangeAspect="1"/>
              </p:cNvPicPr>
              <p:nvPr/>
            </p:nvPicPr>
            <p:blipFill>
              <a:blip r:embed="rId33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3799398" y="5527635"/>
                <a:ext cx="861198" cy="68413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58" name="Рисунок 57"/>
              <p:cNvPicPr>
                <a:picLocks noChangeAspect="1"/>
              </p:cNvPicPr>
              <p:nvPr/>
            </p:nvPicPr>
            <p:blipFill>
              <a:blip r:embed="rId34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5244628" y="5524708"/>
                <a:ext cx="772295" cy="102576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59" name="Рисунок 58"/>
              <p:cNvPicPr>
                <a:picLocks noChangeAspect="1"/>
              </p:cNvPicPr>
              <p:nvPr/>
            </p:nvPicPr>
            <p:blipFill>
              <a:blip r:embed="rId35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4495230" y="5485077"/>
                <a:ext cx="936404" cy="67219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36" cstate="print">
                <a:duotone>
                  <a:prstClr val="black"/>
                  <a:srgbClr val="FFFFEB">
                    <a:alpha val="30196"/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4557710" y="6020271"/>
                <a:ext cx="1049010" cy="82981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37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tretch>
                <a:fillRect/>
              </a:stretch>
            </p:blipFill>
            <p:spPr>
              <a:xfrm>
                <a:off x="2409379" y="0"/>
                <a:ext cx="4516725" cy="68580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pic>
          <p:nvPicPr>
            <p:cNvPr id="10" name="Picture 2" descr="ÐÐ°ÑÑÐ¸Ð½ÐºÐ¸ Ð¿Ð¾ Ð·Ð°Ð¿ÑÐ¾ÑÑ ÑÐ¾ÑÐºÐ° ÑÐ¾ÑÑÐ° Ð¾Ð±ÑÐ°Ð·Ð¾Ð²Ð°Ð½Ð¸Ðµ"/>
            <p:cNvPicPr>
              <a:picLocks noChangeAspect="1" noChangeArrowheads="1"/>
            </p:cNvPicPr>
            <p:nvPr/>
          </p:nvPicPr>
          <p:blipFill rotWithShape="1">
            <a:blip r:embed="rId38"/>
            <a:srcRect l="9932" t="3431" r="5291" b="30048"/>
            <a:stretch/>
          </p:blipFill>
          <p:spPr bwMode="auto">
            <a:xfrm>
              <a:off x="1044352" y="5052396"/>
              <a:ext cx="1437733" cy="7525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82961" name="Picture 2" descr="ÐÐ°ÑÑÐ¸Ð½ÐºÐ¸ Ð¿Ð¾ Ð·Ð°Ð¿ÑÐ¾ÑÑ ÑÐ¾ÑÐºÐ° ÑÐ¾ÑÑÐ° Ð¾Ð±ÑÐ°Ð·Ð¾Ð²Ð°Ð½Ð¸Ðµ"/>
            <p:cNvPicPr>
              <a:picLocks noChangeAspect="1" noChangeArrowheads="1"/>
            </p:cNvPicPr>
            <p:nvPr/>
          </p:nvPicPr>
          <p:blipFill>
            <a:blip r:embed="rId39"/>
            <a:srcRect l="44635" t="7845" r="40405" b="52444"/>
            <a:stretch>
              <a:fillRect/>
            </a:stretch>
          </p:blipFill>
          <p:spPr bwMode="auto">
            <a:xfrm>
              <a:off x="500141" y="2855629"/>
              <a:ext cx="258658" cy="4583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2962" name="Picture 2" descr="ÐÐ°ÑÑÐ¸Ð½ÐºÐ¸ Ð¿Ð¾ Ð·Ð°Ð¿ÑÐ¾ÑÑ ÑÐ¾ÑÐºÐ° ÑÐ¾ÑÑÐ° Ð¾Ð±ÑÐ°Ð·Ð¾Ð²Ð°Ð½Ð¸Ðµ"/>
            <p:cNvPicPr>
              <a:picLocks noChangeAspect="1" noChangeArrowheads="1"/>
            </p:cNvPicPr>
            <p:nvPr/>
          </p:nvPicPr>
          <p:blipFill>
            <a:blip r:embed="rId39"/>
            <a:srcRect l="44635" t="7845" r="40405" b="52444"/>
            <a:stretch>
              <a:fillRect/>
            </a:stretch>
          </p:blipFill>
          <p:spPr bwMode="auto">
            <a:xfrm>
              <a:off x="1488695" y="2972197"/>
              <a:ext cx="258658" cy="4583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2963" name="Picture 2" descr="ÐÐ°ÑÑÐ¸Ð½ÐºÐ¸ Ð¿Ð¾ Ð·Ð°Ð¿ÑÐ¾ÑÑ ÑÐ¾ÑÐºÐ° ÑÐ¾ÑÑÐ° Ð¾Ð±ÑÐ°Ð·Ð¾Ð²Ð°Ð½Ð¸Ðµ"/>
            <p:cNvPicPr>
              <a:picLocks noChangeAspect="1" noChangeArrowheads="1"/>
            </p:cNvPicPr>
            <p:nvPr/>
          </p:nvPicPr>
          <p:blipFill>
            <a:blip r:embed="rId39"/>
            <a:srcRect l="44635" t="7845" r="40405" b="52444"/>
            <a:stretch>
              <a:fillRect/>
            </a:stretch>
          </p:blipFill>
          <p:spPr bwMode="auto">
            <a:xfrm>
              <a:off x="1199708" y="4157087"/>
              <a:ext cx="258658" cy="4583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2964" name="Picture 2" descr="ÐÐ°ÑÑÐ¸Ð½ÐºÐ¸ Ð¿Ð¾ Ð·Ð°Ð¿ÑÐ¾ÑÑ ÑÐ¾ÑÐºÐ° ÑÐ¾ÑÑÐ° Ð¾Ð±ÑÐ°Ð·Ð¾Ð²Ð°Ð½Ð¸Ðµ"/>
            <p:cNvPicPr>
              <a:picLocks noChangeAspect="1" noChangeArrowheads="1"/>
            </p:cNvPicPr>
            <p:nvPr/>
          </p:nvPicPr>
          <p:blipFill>
            <a:blip r:embed="rId39"/>
            <a:srcRect l="44635" t="7845" r="40405" b="52444"/>
            <a:stretch>
              <a:fillRect/>
            </a:stretch>
          </p:blipFill>
          <p:spPr bwMode="auto">
            <a:xfrm>
              <a:off x="2199920" y="3590013"/>
              <a:ext cx="258658" cy="4583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2965" name="Picture 2" descr="ÐÐ°ÑÑÐ¸Ð½ÐºÐ¸ Ð¿Ð¾ Ð·Ð°Ð¿ÑÐ¾ÑÑ ÑÐ¾ÑÐºÐ° ÑÐ¾ÑÑÐ° Ð¾Ð±ÑÐ°Ð·Ð¾Ð²Ð°Ð½Ð¸Ðµ"/>
            <p:cNvPicPr>
              <a:picLocks noChangeAspect="1" noChangeArrowheads="1"/>
            </p:cNvPicPr>
            <p:nvPr/>
          </p:nvPicPr>
          <p:blipFill>
            <a:blip r:embed="rId39"/>
            <a:srcRect l="44635" t="7845" r="40405" b="52444"/>
            <a:stretch>
              <a:fillRect/>
            </a:stretch>
          </p:blipFill>
          <p:spPr bwMode="auto">
            <a:xfrm>
              <a:off x="2623879" y="5879762"/>
              <a:ext cx="258658" cy="4583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2966" name="Picture 2" descr="ÐÐ°ÑÑÐ¸Ð½ÐºÐ¸ Ð¿Ð¾ Ð·Ð°Ð¿ÑÐ¾ÑÑ ÑÐ¾ÑÐºÐ° ÑÐ¾ÑÑÐ° Ð¾Ð±ÑÐ°Ð·Ð¾Ð²Ð°Ð½Ð¸Ðµ"/>
            <p:cNvPicPr>
              <a:picLocks noChangeAspect="1" noChangeArrowheads="1"/>
            </p:cNvPicPr>
            <p:nvPr/>
          </p:nvPicPr>
          <p:blipFill>
            <a:blip r:embed="rId39"/>
            <a:srcRect l="44635" t="7845" r="40405" b="52444"/>
            <a:stretch>
              <a:fillRect/>
            </a:stretch>
          </p:blipFill>
          <p:spPr bwMode="auto">
            <a:xfrm>
              <a:off x="683739" y="5622638"/>
              <a:ext cx="258658" cy="4583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2967" name="Picture 2" descr="ÐÐ°ÑÑÐ¸Ð½ÐºÐ¸ Ð¿Ð¾ Ð·Ð°Ð¿ÑÐ¾ÑÑ ÑÐ¾ÑÐºÐ° ÑÐ¾ÑÑÐ° Ð¾Ð±ÑÐ°Ð·Ð¾Ð²Ð°Ð½Ð¸Ðµ"/>
            <p:cNvPicPr>
              <a:picLocks noChangeAspect="1" noChangeArrowheads="1"/>
            </p:cNvPicPr>
            <p:nvPr/>
          </p:nvPicPr>
          <p:blipFill>
            <a:blip r:embed="rId39"/>
            <a:srcRect l="44635" t="7845" r="40405" b="52444"/>
            <a:stretch>
              <a:fillRect/>
            </a:stretch>
          </p:blipFill>
          <p:spPr bwMode="auto">
            <a:xfrm>
              <a:off x="1759386" y="3181590"/>
              <a:ext cx="258658" cy="4583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2968" name="Picture 2" descr="ÐÐ°ÑÑÐ¸Ð½ÐºÐ¸ Ð¿Ð¾ Ð·Ð°Ð¿ÑÐ¾ÑÑ ÑÐ¾ÑÐºÐ° ÑÐ¾ÑÑÐ° Ð¾Ð±ÑÐ°Ð·Ð¾Ð²Ð°Ð½Ð¸Ðµ"/>
            <p:cNvPicPr>
              <a:picLocks noChangeAspect="1" noChangeArrowheads="1"/>
            </p:cNvPicPr>
            <p:nvPr/>
          </p:nvPicPr>
          <p:blipFill>
            <a:blip r:embed="rId39"/>
            <a:srcRect l="44635" t="7845" r="40405" b="52444"/>
            <a:stretch>
              <a:fillRect/>
            </a:stretch>
          </p:blipFill>
          <p:spPr bwMode="auto">
            <a:xfrm>
              <a:off x="998063" y="3581904"/>
              <a:ext cx="258658" cy="4583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2969" name="Picture 2" descr="ÐÐ°ÑÑÐ¸Ð½ÐºÐ¸ Ð¿Ð¾ Ð·Ð°Ð¿ÑÐ¾ÑÑ ÑÐ¾ÑÐºÐ° ÑÐ¾ÑÑÐ° Ð¾Ð±ÑÐ°Ð·Ð¾Ð²Ð°Ð½Ð¸Ðµ"/>
            <p:cNvPicPr>
              <a:picLocks noChangeAspect="1" noChangeArrowheads="1"/>
            </p:cNvPicPr>
            <p:nvPr/>
          </p:nvPicPr>
          <p:blipFill>
            <a:blip r:embed="rId39"/>
            <a:srcRect l="44635" t="7845" r="40405" b="52444"/>
            <a:stretch>
              <a:fillRect/>
            </a:stretch>
          </p:blipFill>
          <p:spPr bwMode="auto">
            <a:xfrm>
              <a:off x="693264" y="4199239"/>
              <a:ext cx="258658" cy="4583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2970" name="Picture 2" descr="ÐÐ°ÑÑÐ¸Ð½ÐºÐ¸ Ð¿Ð¾ Ð·Ð°Ð¿ÑÐ¾ÑÑ ÑÐ¾ÑÐºÐ° ÑÐ¾ÑÑÐ° Ð¾Ð±ÑÐ°Ð·Ð¾Ð²Ð°Ð½Ð¸Ðµ"/>
            <p:cNvPicPr>
              <a:picLocks noChangeAspect="1" noChangeArrowheads="1"/>
            </p:cNvPicPr>
            <p:nvPr/>
          </p:nvPicPr>
          <p:blipFill>
            <a:blip r:embed="rId39"/>
            <a:srcRect l="44635" t="7845" r="40405" b="52444"/>
            <a:stretch>
              <a:fillRect/>
            </a:stretch>
          </p:blipFill>
          <p:spPr bwMode="auto">
            <a:xfrm>
              <a:off x="293204" y="4685227"/>
              <a:ext cx="258658" cy="4583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2971" name="Picture 2" descr="ÐÐ°ÑÑÐ¸Ð½ÐºÐ¸ Ð¿Ð¾ Ð·Ð°Ð¿ÑÐ¾ÑÑ ÑÐ¾ÑÐºÐ° ÑÐ¾ÑÑÐ° Ð¾Ð±ÑÐ°Ð·Ð¾Ð²Ð°Ð½Ð¸Ðµ"/>
            <p:cNvPicPr>
              <a:picLocks noChangeAspect="1" noChangeArrowheads="1"/>
            </p:cNvPicPr>
            <p:nvPr/>
          </p:nvPicPr>
          <p:blipFill>
            <a:blip r:embed="rId39"/>
            <a:srcRect l="44635" t="7845" r="40405" b="52444"/>
            <a:stretch>
              <a:fillRect/>
            </a:stretch>
          </p:blipFill>
          <p:spPr bwMode="auto">
            <a:xfrm>
              <a:off x="2749792" y="3480899"/>
              <a:ext cx="258658" cy="4583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2972" name="Picture 2" descr="ÐÐ°ÑÑÐ¸Ð½ÐºÐ¸ Ð¿Ð¾ Ð·Ð°Ð¿ÑÐ¾ÑÑ ÑÐ¾ÑÐºÐ° ÑÐ¾ÑÑÐ° Ð¾Ð±ÑÐ°Ð·Ð¾Ð²Ð°Ð½Ð¸Ðµ"/>
            <p:cNvPicPr>
              <a:picLocks noChangeAspect="1" noChangeArrowheads="1"/>
            </p:cNvPicPr>
            <p:nvPr/>
          </p:nvPicPr>
          <p:blipFill>
            <a:blip r:embed="rId39"/>
            <a:srcRect l="44635" t="7845" r="40405" b="52444"/>
            <a:stretch>
              <a:fillRect/>
            </a:stretch>
          </p:blipFill>
          <p:spPr bwMode="auto">
            <a:xfrm>
              <a:off x="2505531" y="4141084"/>
              <a:ext cx="258658" cy="4583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2973" name="Picture 2" descr="ÐÐ°ÑÑÐ¸Ð½ÐºÐ¸ Ð¿Ð¾ Ð·Ð°Ð¿ÑÐ¾ÑÑ ÑÐ¾ÑÐºÐ° ÑÐ¾ÑÑÐ° Ð¾Ð±ÑÐ°Ð·Ð¾Ð²Ð°Ð½Ð¸Ðµ"/>
            <p:cNvPicPr>
              <a:picLocks noChangeAspect="1" noChangeArrowheads="1"/>
            </p:cNvPicPr>
            <p:nvPr/>
          </p:nvPicPr>
          <p:blipFill>
            <a:blip r:embed="rId39"/>
            <a:srcRect l="44635" t="7845" r="40405" b="52444"/>
            <a:stretch>
              <a:fillRect/>
            </a:stretch>
          </p:blipFill>
          <p:spPr bwMode="auto">
            <a:xfrm>
              <a:off x="1995549" y="4335939"/>
              <a:ext cx="258658" cy="4583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2974" name="Picture 2" descr="ÐÐ°ÑÑÐ¸Ð½ÐºÐ¸ Ð¿Ð¾ Ð·Ð°Ð¿ÑÐ¾ÑÑ ÑÐ¾ÑÐºÐ° ÑÐ¾ÑÑÐ° Ð¾Ð±ÑÐ°Ð·Ð¾Ð²Ð°Ð½Ð¸Ðµ"/>
            <p:cNvPicPr>
              <a:picLocks noChangeAspect="1" noChangeArrowheads="1"/>
            </p:cNvPicPr>
            <p:nvPr/>
          </p:nvPicPr>
          <p:blipFill>
            <a:blip r:embed="rId39"/>
            <a:srcRect l="44635" t="7845" r="40405" b="52444"/>
            <a:stretch>
              <a:fillRect/>
            </a:stretch>
          </p:blipFill>
          <p:spPr bwMode="auto">
            <a:xfrm>
              <a:off x="1637516" y="3842548"/>
              <a:ext cx="258658" cy="4583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2975" name="Picture 2" descr="ÐÐ°ÑÑÐ¸Ð½ÐºÐ¸ Ð¿Ð¾ Ð·Ð°Ð¿ÑÐ¾ÑÑ ÑÐ¾ÑÐºÐ° ÑÐ¾ÑÑÐ° Ð¾Ð±ÑÐ°Ð·Ð¾Ð²Ð°Ð½Ð¸Ðµ"/>
            <p:cNvPicPr>
              <a:picLocks noChangeAspect="1" noChangeArrowheads="1"/>
            </p:cNvPicPr>
            <p:nvPr/>
          </p:nvPicPr>
          <p:blipFill>
            <a:blip r:embed="rId39"/>
            <a:srcRect l="44635" t="7845" r="40405" b="52444"/>
            <a:stretch>
              <a:fillRect/>
            </a:stretch>
          </p:blipFill>
          <p:spPr bwMode="auto">
            <a:xfrm>
              <a:off x="2331324" y="4749474"/>
              <a:ext cx="258658" cy="4583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2976" name="Picture 2" descr="ÐÐ°ÑÑÐ¸Ð½ÐºÐ¸ Ð¿Ð¾ Ð·Ð°Ð¿ÑÐ¾ÑÑ ÑÐ¾ÑÐºÐ° ÑÐ¾ÑÑÐ° Ð¾Ð±ÑÐ°Ð·Ð¾Ð²Ð°Ð½Ð¸Ðµ"/>
            <p:cNvPicPr>
              <a:picLocks noChangeAspect="1" noChangeArrowheads="1"/>
            </p:cNvPicPr>
            <p:nvPr/>
          </p:nvPicPr>
          <p:blipFill>
            <a:blip r:embed="rId39"/>
            <a:srcRect l="44635" t="7845" r="40405" b="52444"/>
            <a:stretch>
              <a:fillRect/>
            </a:stretch>
          </p:blipFill>
          <p:spPr bwMode="auto">
            <a:xfrm>
              <a:off x="1657027" y="6264946"/>
              <a:ext cx="258658" cy="4583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pic>
        <p:nvPicPr>
          <p:cNvPr id="82948" name="Picture 4" descr="C:\Users\user\Desktop\Программа\Центры_ЦГП_2019\фото\ОТКРЫТИЕ\ТОЧКА РОСТА\ТОЧКА РОСТА\DSC_0960.JPG"/>
          <p:cNvPicPr>
            <a:picLocks noChangeAspect="1" noChangeArrowheads="1"/>
          </p:cNvPicPr>
          <p:nvPr/>
        </p:nvPicPr>
        <p:blipFill>
          <a:blip r:embed="rId40" cstate="print"/>
          <a:srcRect l="20905"/>
          <a:stretch>
            <a:fillRect/>
          </a:stretch>
        </p:blipFill>
        <p:spPr bwMode="auto">
          <a:xfrm>
            <a:off x="444500" y="2064774"/>
            <a:ext cx="2073275" cy="147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2" descr="C:\Users\user\Desktop\Программа\Центры_ЦГП_2019\фото\ОТКРЫТИЕ\Луз 2_3.JPG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585884" y="2064774"/>
            <a:ext cx="2646516" cy="172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Picture 5" descr="C:\Users\user\Desktop\Программа\Центры_ЦГП_2019\фото\ОТКРЫТИЕ\ТОЧКА РОСТА\ТОЧКА РОСТА\IMG_3294.JPG"/>
          <p:cNvPicPr>
            <a:picLocks noChangeAspect="1" noChangeArrowheads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3446462" y="3844298"/>
            <a:ext cx="1785938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122"/>
          <p:cNvGrpSpPr>
            <a:grpSpLocks/>
          </p:cNvGrpSpPr>
          <p:nvPr/>
        </p:nvGrpSpPr>
        <p:grpSpPr bwMode="auto">
          <a:xfrm>
            <a:off x="5431212" y="3714520"/>
            <a:ext cx="3359150" cy="1193800"/>
            <a:chOff x="5106023" y="3365405"/>
            <a:chExt cx="3359117" cy="1194680"/>
          </a:xfrm>
          <a:solidFill>
            <a:srgbClr val="CCFF33"/>
          </a:solidFill>
        </p:grpSpPr>
        <p:grpSp>
          <p:nvGrpSpPr>
            <p:cNvPr id="8" name="Группа 14"/>
            <p:cNvGrpSpPr>
              <a:grpSpLocks/>
            </p:cNvGrpSpPr>
            <p:nvPr/>
          </p:nvGrpSpPr>
          <p:grpSpPr bwMode="auto">
            <a:xfrm>
              <a:off x="6462771" y="3365405"/>
              <a:ext cx="2002369" cy="1188000"/>
              <a:chOff x="5279842" y="2450306"/>
              <a:chExt cx="2002369" cy="1188000"/>
            </a:xfrm>
            <a:grpFill/>
          </p:grpSpPr>
          <p:sp>
            <p:nvSpPr>
              <p:cNvPr id="70" name="Полилиния 69"/>
              <p:cNvSpPr/>
              <p:nvPr/>
            </p:nvSpPr>
            <p:spPr>
              <a:xfrm>
                <a:off x="5280394" y="2610761"/>
                <a:ext cx="692143" cy="810222"/>
              </a:xfrm>
              <a:custGeom>
                <a:avLst/>
                <a:gdLst>
                  <a:gd name="connsiteX0" fmla="*/ 0 w 691610"/>
                  <a:gd name="connsiteY0" fmla="*/ 161811 h 809053"/>
                  <a:gd name="connsiteX1" fmla="*/ 345805 w 691610"/>
                  <a:gd name="connsiteY1" fmla="*/ 161811 h 809053"/>
                  <a:gd name="connsiteX2" fmla="*/ 345805 w 691610"/>
                  <a:gd name="connsiteY2" fmla="*/ 0 h 809053"/>
                  <a:gd name="connsiteX3" fmla="*/ 691610 w 691610"/>
                  <a:gd name="connsiteY3" fmla="*/ 404527 h 809053"/>
                  <a:gd name="connsiteX4" fmla="*/ 345805 w 691610"/>
                  <a:gd name="connsiteY4" fmla="*/ 809053 h 809053"/>
                  <a:gd name="connsiteX5" fmla="*/ 345805 w 691610"/>
                  <a:gd name="connsiteY5" fmla="*/ 647242 h 809053"/>
                  <a:gd name="connsiteX6" fmla="*/ 0 w 691610"/>
                  <a:gd name="connsiteY6" fmla="*/ 647242 h 809053"/>
                  <a:gd name="connsiteX7" fmla="*/ 0 w 691610"/>
                  <a:gd name="connsiteY7" fmla="*/ 161811 h 809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1610" h="809053">
                    <a:moveTo>
                      <a:pt x="0" y="161811"/>
                    </a:moveTo>
                    <a:lnTo>
                      <a:pt x="345805" y="161811"/>
                    </a:lnTo>
                    <a:lnTo>
                      <a:pt x="345805" y="0"/>
                    </a:lnTo>
                    <a:lnTo>
                      <a:pt x="691610" y="404527"/>
                    </a:lnTo>
                    <a:lnTo>
                      <a:pt x="345805" y="809053"/>
                    </a:lnTo>
                    <a:lnTo>
                      <a:pt x="345805" y="647242"/>
                    </a:lnTo>
                    <a:lnTo>
                      <a:pt x="0" y="647242"/>
                    </a:lnTo>
                    <a:lnTo>
                      <a:pt x="0" y="16181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tIns="161811" rIns="207483" bIns="161811" spcCol="1270" anchor="ctr"/>
              <a:lstStyle/>
              <a:p>
                <a:pPr algn="ctr" defTabSz="1022350" fontAlgn="auto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defRPr/>
                </a:pPr>
                <a:endParaRPr lang="ru-RU" sz="2300"/>
              </a:p>
            </p:txBody>
          </p:sp>
          <p:sp>
            <p:nvSpPr>
              <p:cNvPr id="71" name="Полилиния 70"/>
              <p:cNvSpPr/>
              <p:nvPr/>
            </p:nvSpPr>
            <p:spPr>
              <a:xfrm>
                <a:off x="6094773" y="2450306"/>
                <a:ext cx="1187438" cy="1188325"/>
              </a:xfrm>
              <a:custGeom>
                <a:avLst/>
                <a:gdLst>
                  <a:gd name="connsiteX0" fmla="*/ 0 w 1522814"/>
                  <a:gd name="connsiteY0" fmla="*/ 978694 h 1957387"/>
                  <a:gd name="connsiteX1" fmla="*/ 761407 w 1522814"/>
                  <a:gd name="connsiteY1" fmla="*/ 0 h 1957387"/>
                  <a:gd name="connsiteX2" fmla="*/ 1522814 w 1522814"/>
                  <a:gd name="connsiteY2" fmla="*/ 978694 h 1957387"/>
                  <a:gd name="connsiteX3" fmla="*/ 761407 w 1522814"/>
                  <a:gd name="connsiteY3" fmla="*/ 1957388 h 1957387"/>
                  <a:gd name="connsiteX4" fmla="*/ 0 w 1522814"/>
                  <a:gd name="connsiteY4" fmla="*/ 978694 h 1957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814" h="1957387">
                    <a:moveTo>
                      <a:pt x="0" y="978694"/>
                    </a:moveTo>
                    <a:cubicBezTo>
                      <a:pt x="0" y="438176"/>
                      <a:pt x="340894" y="0"/>
                      <a:pt x="761407" y="0"/>
                    </a:cubicBezTo>
                    <a:cubicBezTo>
                      <a:pt x="1181920" y="0"/>
                      <a:pt x="1522814" y="438176"/>
                      <a:pt x="1522814" y="978694"/>
                    </a:cubicBezTo>
                    <a:cubicBezTo>
                      <a:pt x="1522814" y="1519212"/>
                      <a:pt x="1181920" y="1957388"/>
                      <a:pt x="761407" y="1957388"/>
                    </a:cubicBezTo>
                    <a:cubicBezTo>
                      <a:pt x="340894" y="1957388"/>
                      <a:pt x="0" y="1519212"/>
                      <a:pt x="0" y="97869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113439"/>
                  <a:satOff val="13039"/>
                  <a:lumOff val="-10393"/>
                  <a:alphaOff val="0"/>
                </a:schemeClr>
              </a:fillRef>
              <a:effectRef idx="0">
                <a:schemeClr val="accent2">
                  <a:hueOff val="113439"/>
                  <a:satOff val="13039"/>
                  <a:lumOff val="-1039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333501" tIns="397143" rIns="333501" bIns="397143" spcCol="1270" anchor="ctr"/>
              <a:lstStyle/>
              <a:p>
                <a:pPr algn="ctr" defTabSz="1289050" fontAlgn="auto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defRPr/>
                </a:pPr>
                <a:r>
                  <a:rPr lang="ru-RU" sz="2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2022 14</a:t>
                </a:r>
              </a:p>
            </p:txBody>
          </p:sp>
        </p:grpSp>
        <p:sp>
          <p:nvSpPr>
            <p:cNvPr id="69" name="Полилиния 68"/>
            <p:cNvSpPr/>
            <p:nvPr/>
          </p:nvSpPr>
          <p:spPr>
            <a:xfrm>
              <a:off x="5106023" y="3371760"/>
              <a:ext cx="1187438" cy="1188325"/>
            </a:xfrm>
            <a:custGeom>
              <a:avLst/>
              <a:gdLst>
                <a:gd name="connsiteX0" fmla="*/ 0 w 1522814"/>
                <a:gd name="connsiteY0" fmla="*/ 978694 h 1957387"/>
                <a:gd name="connsiteX1" fmla="*/ 761407 w 1522814"/>
                <a:gd name="connsiteY1" fmla="*/ 0 h 1957387"/>
                <a:gd name="connsiteX2" fmla="*/ 1522814 w 1522814"/>
                <a:gd name="connsiteY2" fmla="*/ 978694 h 1957387"/>
                <a:gd name="connsiteX3" fmla="*/ 761407 w 1522814"/>
                <a:gd name="connsiteY3" fmla="*/ 1957388 h 1957387"/>
                <a:gd name="connsiteX4" fmla="*/ 0 w 1522814"/>
                <a:gd name="connsiteY4" fmla="*/ 978694 h 1957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2814" h="1957387">
                  <a:moveTo>
                    <a:pt x="0" y="978694"/>
                  </a:moveTo>
                  <a:cubicBezTo>
                    <a:pt x="0" y="438176"/>
                    <a:pt x="340894" y="0"/>
                    <a:pt x="761407" y="0"/>
                  </a:cubicBezTo>
                  <a:cubicBezTo>
                    <a:pt x="1181920" y="0"/>
                    <a:pt x="1522814" y="438176"/>
                    <a:pt x="1522814" y="978694"/>
                  </a:cubicBezTo>
                  <a:cubicBezTo>
                    <a:pt x="1522814" y="1519212"/>
                    <a:pt x="1181920" y="1957388"/>
                    <a:pt x="761407" y="1957388"/>
                  </a:cubicBezTo>
                  <a:cubicBezTo>
                    <a:pt x="340894" y="1957388"/>
                    <a:pt x="0" y="1519212"/>
                    <a:pt x="0" y="978694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13439"/>
                <a:satOff val="13039"/>
                <a:lumOff val="-10393"/>
                <a:alphaOff val="0"/>
              </a:schemeClr>
            </a:fillRef>
            <a:effectRef idx="0">
              <a:schemeClr val="accent2">
                <a:hueOff val="113439"/>
                <a:satOff val="13039"/>
                <a:lumOff val="-10393"/>
                <a:alphaOff val="0"/>
              </a:schemeClr>
            </a:effectRef>
            <a:fontRef idx="minor">
              <a:schemeClr val="lt1"/>
            </a:fontRef>
          </p:style>
          <p:txBody>
            <a:bodyPr lIns="333501" tIns="397143" rIns="333501" bIns="397143" spcCol="1270" anchor="ctr"/>
            <a:lstStyle/>
            <a:p>
              <a:pPr algn="ctr" defTabSz="12890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2019 3</a:t>
              </a:r>
            </a:p>
          </p:txBody>
        </p:sp>
      </p:grpSp>
      <p:pic>
        <p:nvPicPr>
          <p:cNvPr id="82954" name="Рисунок 11" descr="герб.pn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7943850" y="0"/>
            <a:ext cx="120015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3" descr="C:\Users\user\Desktop\Программа\Центры_ЦГП_2019\фото\ОТКРЫТИЕ\ТОЧКА РОСТА\ТОЧКА РОСТА\DSC_0953.JPG"/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444500" y="3678238"/>
            <a:ext cx="2851150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1" descr="C:\Users\user\Desktop\Программа\Центры_ЦГП_2019\фото\ОТКРЫТИЕ\Ключи_2.JPG"/>
          <p:cNvPicPr>
            <a:picLocks noChangeAspect="1" noChangeArrowheads="1"/>
          </p:cNvPicPr>
          <p:nvPr/>
        </p:nvPicPr>
        <p:blipFill>
          <a:blip r:embed="rId45"/>
          <a:srcRect t="9076"/>
          <a:stretch>
            <a:fillRect/>
          </a:stretch>
        </p:blipFill>
        <p:spPr bwMode="auto">
          <a:xfrm>
            <a:off x="1518290" y="5202924"/>
            <a:ext cx="213518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134193" y="1107"/>
            <a:ext cx="267457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«Точка роста»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294967295"/>
          </p:nvPr>
        </p:nvSpPr>
        <p:spPr>
          <a:xfrm>
            <a:off x="7010400" y="6626225"/>
            <a:ext cx="2133600" cy="155575"/>
          </a:xfrm>
          <a:prstGeom prst="rect">
            <a:avLst/>
          </a:prstGeom>
        </p:spPr>
        <p:txBody>
          <a:bodyPr/>
          <a:lstStyle/>
          <a:p>
            <a:fld id="{816D1E3F-3164-439A-AD32-80C3F3C91E3B}" type="slidenum">
              <a:rPr lang="en-US" altLang="ru-RU" smtClean="0"/>
              <a:pPr/>
              <a:t>43</a:t>
            </a:fld>
            <a:endParaRPr lang="en-US" alt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44577" y="1932395"/>
            <a:ext cx="2120354" cy="363966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11,2 млн. рублей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55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0"/>
            <a:ext cx="6858000" cy="838200"/>
          </a:xfrm>
        </p:spPr>
        <p:txBody>
          <a:bodyPr/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объекты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поселениях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323528" y="858023"/>
            <a:ext cx="7630069" cy="1444041"/>
          </a:xfrm>
          <a:prstGeom prst="roundRect">
            <a:avLst/>
          </a:prstGeom>
          <a:solidFill>
            <a:srgbClr val="A0FCB4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п. Иртышском при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поддержке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«Иртышское»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многофункциональный спортивный комплекс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(спортивный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 площадью 892 м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фитнес-зала площадью 298 м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оборудованных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тренажёрами)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251518" y="5373216"/>
            <a:ext cx="7755091" cy="890875"/>
          </a:xfrm>
          <a:prstGeom prst="roundRect">
            <a:avLst/>
          </a:prstGeom>
          <a:solidFill>
            <a:srgbClr val="CCECFF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Надеждино за счёт средств из районного бюджета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произведён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двух модульных раздевалок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64626"/>
            <a:ext cx="3528392" cy="2646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39" y="2476405"/>
            <a:ext cx="3974671" cy="2646294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44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6960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0"/>
            <a:ext cx="6858000" cy="620688"/>
          </a:xfrm>
        </p:spPr>
        <p:txBody>
          <a:bodyPr/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успехи района</a:t>
            </a:r>
          </a:p>
        </p:txBody>
      </p:sp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 bwMode="auto">
          <a:xfrm>
            <a:off x="3347864" y="840329"/>
            <a:ext cx="4513312" cy="2016224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Сборная команда Омского района стала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абсолютным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чемпионом 49-го областного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сельского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спортивно-культурного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Праздника Севера – Кормиловка-2019»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49-го областного сельского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спортивно-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культурного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праздника «Королева спорта –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Русская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Поляна-2019»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467544" y="3127592"/>
            <a:ext cx="4824536" cy="128042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Спортсмены Иртышского сельского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поселения  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XIII Спартакиаде среди сельских поселений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Омской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 «Спорт для всех»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заняли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второе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общекомандное место</a:t>
            </a:r>
            <a:endParaRPr lang="ru-RU" dirty="0"/>
          </a:p>
        </p:txBody>
      </p:sp>
      <p:pic>
        <p:nvPicPr>
          <p:cNvPr id="11" name="Picture 4" descr="https://sun9-7.userapi.com/c631325/v631325740/426c4/WP3ORua4D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040" y="2900639"/>
            <a:ext cx="2511365" cy="1868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un9-7.userapi.com/c850524/v850524711/172e0b/t-Pd5VB74e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76" y="4458004"/>
            <a:ext cx="3584631" cy="2211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user\Downloads\DSC_0412.JPG"/>
          <p:cNvPicPr>
            <a:picLocks noChangeAspect="1" noChangeArrowheads="1"/>
          </p:cNvPicPr>
          <p:nvPr/>
        </p:nvPicPr>
        <p:blipFill>
          <a:blip r:embed="rId5" cstate="print"/>
          <a:srcRect l="25001"/>
          <a:stretch>
            <a:fillRect/>
          </a:stretch>
        </p:blipFill>
        <p:spPr bwMode="auto">
          <a:xfrm>
            <a:off x="318088" y="620688"/>
            <a:ext cx="2946547" cy="2417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45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6022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0"/>
            <a:ext cx="6858000" cy="692696"/>
          </a:xfrm>
        </p:spPr>
        <p:txBody>
          <a:bodyPr/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чемпионы</a:t>
            </a:r>
            <a:endParaRPr lang="ru-RU" sz="3000" b="1" dirty="0"/>
          </a:p>
        </p:txBody>
      </p:sp>
      <p:pic>
        <p:nvPicPr>
          <p:cNvPr id="7" name="Рисунок 6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Картинки по запросу кубок 1 место вектор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981" y="1628800"/>
            <a:ext cx="1191108" cy="1804987"/>
          </a:xfrm>
          <a:prstGeom prst="rect">
            <a:avLst/>
          </a:prstGeom>
          <a:noFill/>
        </p:spPr>
      </p:pic>
      <p:pic>
        <p:nvPicPr>
          <p:cNvPr id="10" name="Picture 2" descr="http://xn--80apdbblmbgrh.xn--p1ai/upload/iblock/05f/05fabeadf973c263f1116e6feeaef7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65714"/>
            <a:ext cx="2765990" cy="2392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46</a:t>
            </a:fld>
            <a:endParaRPr lang="en-US" alt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07906" y="5294867"/>
            <a:ext cx="7412566" cy="1483758"/>
          </a:xfrm>
          <a:prstGeom prst="roundRect">
            <a:avLst/>
          </a:prstGeom>
          <a:solidFill>
            <a:srgbClr val="F8C66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в течение 2019 года спортсменами Омского района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международных, Всероссийских и областных соревнованиях завоёвано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189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медалей различного достоинства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362" y="2993827"/>
            <a:ext cx="3289730" cy="2188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34978" y="692696"/>
            <a:ext cx="675932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Александр Андронов 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Иртышский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Азаматов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Азамат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Ачаирский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Дёмин Сергей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п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Ростовка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Гончарова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Карина 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д.п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Чернолучинский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Внуков Илья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из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 Пушкино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Верховодко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София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из п. Иртышский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18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s://sun9-64.userapi.com/c858436/v858436625/6b81/qUe17sTNQc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06" y="727857"/>
            <a:ext cx="6318819" cy="3888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29893" y="4605925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лет талантливой и активной молодежи «За нами будущее»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мероприятия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герб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302977" y="5211215"/>
            <a:ext cx="1584176" cy="748998"/>
          </a:xfrm>
          <a:prstGeom prst="roundRect">
            <a:avLst/>
          </a:prstGeom>
          <a:solidFill>
            <a:srgbClr val="FFFF6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38551" y="5297682"/>
            <a:ext cx="2952328" cy="1325062"/>
          </a:xfrm>
          <a:prstGeom prst="round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фестиваль военно-патриотической песни «Автомат и гитара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42277" y="5211215"/>
            <a:ext cx="2655167" cy="1235576"/>
          </a:xfrm>
          <a:prstGeom prst="roundRect">
            <a:avLst/>
          </a:prstGeom>
          <a:solidFill>
            <a:srgbClr val="AEF0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премии Главы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 молодежной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80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441"/>
            <a:ext cx="8064896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dirty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3000" b="1" dirty="0" smtClean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  <a:t>консолидированного бюджета </a:t>
            </a:r>
            <a:br>
              <a:rPr lang="ru-RU" sz="3000" b="1" dirty="0" smtClean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  <a:t>отрасли </a:t>
            </a:r>
            <a:r>
              <a:rPr lang="ru-RU" sz="3000" b="1" dirty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000" b="1" dirty="0" smtClean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  <a:t>Культура» в 2019 </a:t>
            </a:r>
            <a:r>
              <a:rPr lang="ru-RU" sz="3000" b="1" dirty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  <a:t>году, млн</a:t>
            </a:r>
            <a:r>
              <a:rPr lang="ru-RU" sz="3000" b="1" dirty="0" smtClean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  <a:endParaRPr lang="ru-RU" sz="3000" b="1" dirty="0"/>
          </a:p>
        </p:txBody>
      </p:sp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395536" y="1412776"/>
          <a:ext cx="8147248" cy="532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4"/>
          <p:cNvSpPr txBox="1"/>
          <p:nvPr/>
        </p:nvSpPr>
        <p:spPr>
          <a:xfrm>
            <a:off x="1691680" y="1268760"/>
            <a:ext cx="1080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15,1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83568" y="1846547"/>
            <a:ext cx="1080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17,0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48</a:t>
            </a:fld>
            <a:endParaRPr lang="en-US" alt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292080" y="1504846"/>
            <a:ext cx="2652325" cy="576064"/>
          </a:xfrm>
          <a:prstGeom prst="round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227 млн. рублей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20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0"/>
            <a:ext cx="6858000" cy="90872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Ремонтно-строительные работы учреждений культуры в 2019 году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383877" y="992470"/>
            <a:ext cx="2926196" cy="1520642"/>
          </a:xfrm>
          <a:prstGeom prst="roundRect">
            <a:avLst/>
          </a:prstGeom>
          <a:solidFill>
            <a:srgbClr val="A0FCB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Отремонтировано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объектов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общую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сумму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12,2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75" y="886021"/>
            <a:ext cx="3157002" cy="1774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77" y="1088230"/>
            <a:ext cx="2566954" cy="1327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49</a:t>
            </a:fld>
            <a:endParaRPr lang="en-US" alt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219200" y="2627403"/>
            <a:ext cx="6858000" cy="801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и укрепление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материально-технической базы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31640" y="3657583"/>
            <a:ext cx="3816424" cy="832662"/>
          </a:xfrm>
          <a:prstGeom prst="roundRect">
            <a:avLst/>
          </a:prstGeom>
          <a:solidFill>
            <a:srgbClr val="FFEF5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общую сумму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17,3 млн. руб.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приобретены: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Текст 2"/>
          <p:cNvSpPr>
            <a:spLocks noGrp="1"/>
          </p:cNvSpPr>
          <p:nvPr>
            <p:ph type="body" sz="half" idx="1"/>
          </p:nvPr>
        </p:nvSpPr>
        <p:spPr>
          <a:xfrm>
            <a:off x="1338673" y="4650621"/>
            <a:ext cx="4320480" cy="18640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квартира для специалистов отрасли культура в п. Иртышский;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аппаратура в Морозовский СДК</a:t>
            </a:r>
          </a:p>
        </p:txBody>
      </p:sp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933056"/>
            <a:ext cx="3651706" cy="207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943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67360" y="16049"/>
            <a:ext cx="7271566" cy="9286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</a:rPr>
              <a:t/>
            </a:r>
            <a:br>
              <a:rPr lang="ru-RU" sz="2800" dirty="0" smtClean="0">
                <a:solidFill>
                  <a:srgbClr val="000000"/>
                </a:solidFill>
              </a:rPr>
            </a:br>
            <a:r>
              <a:rPr lang="ru-RU" sz="3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Налоговые доходы </a:t>
            </a:r>
            <a:br>
              <a:rPr lang="ru-RU" sz="3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районного бюджета</a:t>
            </a:r>
            <a:br>
              <a:rPr lang="ru-RU" sz="3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ru-RU" sz="3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5</a:t>
            </a:fld>
            <a:endParaRPr lang="en-US" altLang="ru-RU"/>
          </a:p>
        </p:txBody>
      </p:sp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5834260" y="1033703"/>
            <a:ext cx="2016224" cy="70824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811" tIns="48907" rIns="97811" bIns="48907" rtlCol="0" anchor="ctr"/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558,7 млн. руб.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88490" y="1893004"/>
            <a:ext cx="2053188" cy="74049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811" tIns="48907" rIns="97811" bIns="48907" rtlCol="0" anchor="ctr"/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НДФЛ</a:t>
            </a: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506,6 млн. руб.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935418" y="1887335"/>
            <a:ext cx="2017974" cy="74049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811" tIns="48907" rIns="97811" bIns="48907" rtlCol="0" anchor="ctr"/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Прочие налоги</a:t>
            </a: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52,1 млн. руб.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624377010"/>
              </p:ext>
            </p:extLst>
          </p:nvPr>
        </p:nvGraphicFramePr>
        <p:xfrm>
          <a:off x="-170138" y="747968"/>
          <a:ext cx="4858628" cy="2479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13652" y="3222995"/>
            <a:ext cx="6202796" cy="3176535"/>
          </a:xfrm>
          <a:prstGeom prst="rect">
            <a:avLst/>
          </a:prstGeom>
        </p:spPr>
        <p:txBody>
          <a:bodyPr wrap="square" lIns="97811" tIns="48907" rIns="97811" bIns="48907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Филиал «ООО Китайская национальная 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химико-инженерная строительная компания №7»;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ОАО «Птицефабрика «Сибирская»;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«Омский завод металлоконструкций»;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ОАО «Омский Бекон»;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ЗАО «Иртышское»;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БУЗОО «Омская ЦРБ»;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«Морозовская птицефабрика»;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«Газпром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трансгаз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Томск»;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«Титан-Агро» и другие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58443" y="5944861"/>
            <a:ext cx="4694949" cy="554879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811" tIns="48907" rIns="97811" bIns="48907"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Рост поступлений в 2019 году </a:t>
            </a:r>
            <a:endParaRPr lang="en-US" sz="1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составил 63,5 млн. руб. 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reeform 78"/>
          <p:cNvSpPr>
            <a:spLocks/>
          </p:cNvSpPr>
          <p:nvPr/>
        </p:nvSpPr>
        <p:spPr bwMode="gray">
          <a:xfrm rot="20286137">
            <a:off x="7922388" y="2679906"/>
            <a:ext cx="1120123" cy="760940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834260" y="3511241"/>
            <a:ext cx="3202236" cy="21464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811" tIns="48907" rIns="97811" bIns="48907" rtlCol="0" anchor="ctr"/>
          <a:lstStyle/>
          <a:p>
            <a:endParaRPr lang="ru-RU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ЕНВД – 18,3 млн. руб.</a:t>
            </a:r>
          </a:p>
          <a:p>
            <a:pPr algn="ctr"/>
            <a:r>
              <a:rPr 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УСН – 17,3 </a:t>
            </a:r>
            <a:r>
              <a:rPr lang="ru-RU" sz="1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 руб</a:t>
            </a:r>
            <a:r>
              <a:rPr 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7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ЕСХН -12,6 </a:t>
            </a:r>
            <a:r>
              <a:rPr lang="ru-RU" sz="1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 руб</a:t>
            </a:r>
            <a:r>
              <a:rPr 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1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Акцизы – 2,0 млн. руб.</a:t>
            </a:r>
          </a:p>
          <a:p>
            <a:pPr algn="ctr"/>
            <a:r>
              <a:rPr 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Патент – 1,8 </a:t>
            </a:r>
            <a:r>
              <a:rPr lang="ru-RU" sz="1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 руб</a:t>
            </a:r>
            <a:r>
              <a:rPr 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Гос. пошлина – 0,1 </a:t>
            </a:r>
            <a:r>
              <a:rPr lang="ru-RU" sz="1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algn="ctr"/>
            <a:endParaRPr lang="ru-RU" sz="17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5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816" y="-59756"/>
            <a:ext cx="7620877" cy="921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нового кинозала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Лузинском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СДК – филиале МБУ «ЦКС»</a:t>
            </a:r>
          </a:p>
        </p:txBody>
      </p:sp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 bwMode="auto">
          <a:xfrm>
            <a:off x="334816" y="4913554"/>
            <a:ext cx="8568952" cy="1469309"/>
          </a:xfrm>
          <a:prstGeom prst="roundRect">
            <a:avLst/>
          </a:prstGeom>
          <a:solidFill>
            <a:srgbClr val="CCECFF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Модернизированный зал оснастили современным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оборудованием для просмотра фильмов в 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D-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D-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форматах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национального проекта «Культура»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fgtr\Desktop\Новая папка\исходники\10 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021" y="1074103"/>
            <a:ext cx="4112463" cy="3084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fgtr\Desktop\Новая папка\исходники\10 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6396" y="1628800"/>
            <a:ext cx="464809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50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914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fgtr\Desktop\Новая папка\исходники\2 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388693"/>
            <a:ext cx="4258417" cy="2389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488832" cy="980728"/>
          </a:xfrm>
        </p:spPr>
        <p:txBody>
          <a:bodyPr>
            <a:normAutofit fontScale="90000"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СОБЫТИЕ 2019 года: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«90-летие образования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Омского района»</a:t>
            </a:r>
            <a:endParaRPr lang="ru-RU" b="1" dirty="0"/>
          </a:p>
        </p:txBody>
      </p:sp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fgtr\Desktop\Новая папка\исходники\1 б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t="36681"/>
          <a:stretch>
            <a:fillRect/>
          </a:stretch>
        </p:blipFill>
        <p:spPr bwMode="auto">
          <a:xfrm>
            <a:off x="4075184" y="2902280"/>
            <a:ext cx="4469018" cy="205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10" descr="4.90_let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405906" y="1041606"/>
            <a:ext cx="6044156" cy="1899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860032" y="5216579"/>
            <a:ext cx="4003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Историческая реконструкция 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Река времени 1608-1982 гг.»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05906" y="3271693"/>
            <a:ext cx="27631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Этнопространство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Хоровод Дружбы»</a:t>
            </a:r>
            <a:endParaRPr lang="ru-RU" sz="240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51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2962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3232" y="1"/>
            <a:ext cx="1080768" cy="131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3989" y="810313"/>
            <a:ext cx="8316416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«Развитие инвестиционной деятельности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Омского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района» </a:t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социально-экономического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Омского муниципального района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Двойная стрелка влево/вправо 4"/>
          <p:cNvSpPr/>
          <p:nvPr/>
        </p:nvSpPr>
        <p:spPr bwMode="auto">
          <a:xfrm rot="5400000">
            <a:off x="3923188" y="2141505"/>
            <a:ext cx="1067173" cy="666328"/>
          </a:xfrm>
          <a:prstGeom prst="leftRightArrow">
            <a:avLst/>
          </a:prstGeom>
          <a:solidFill>
            <a:srgbClr val="86E38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Блок-схема: знак завершения 5"/>
          <p:cNvSpPr/>
          <p:nvPr/>
        </p:nvSpPr>
        <p:spPr bwMode="auto">
          <a:xfrm>
            <a:off x="1361440" y="3016830"/>
            <a:ext cx="6321514" cy="648072"/>
          </a:xfrm>
          <a:prstGeom prst="flowChartTerminator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по привлечению инвестиций 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1320543" y="4641782"/>
            <a:ext cx="1877324" cy="182164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еализации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лана мероприятий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3529497" y="4632136"/>
            <a:ext cx="1908212" cy="182907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мероприятий,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направленных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привлекательности</a:t>
            </a: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5803636" y="4623562"/>
            <a:ext cx="1913614" cy="182164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инвестиционных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обеспечивающих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52</a:t>
            </a:fld>
            <a:endParaRPr lang="en-US" altLang="ru-RU"/>
          </a:p>
        </p:txBody>
      </p:sp>
      <p:sp>
        <p:nvSpPr>
          <p:cNvPr id="12" name="Стрелка вниз 11"/>
          <p:cNvSpPr/>
          <p:nvPr/>
        </p:nvSpPr>
        <p:spPr bwMode="auto">
          <a:xfrm>
            <a:off x="6439529" y="3664902"/>
            <a:ext cx="659393" cy="1132250"/>
          </a:xfrm>
          <a:prstGeom prst="downArrow">
            <a:avLst/>
          </a:prstGeom>
          <a:solidFill>
            <a:srgbClr val="86E38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 bwMode="auto">
          <a:xfrm>
            <a:off x="4123610" y="3673476"/>
            <a:ext cx="653030" cy="1123676"/>
          </a:xfrm>
          <a:prstGeom prst="downArrow">
            <a:avLst/>
          </a:prstGeom>
          <a:solidFill>
            <a:srgbClr val="86E38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 bwMode="auto">
          <a:xfrm>
            <a:off x="1979712" y="3664902"/>
            <a:ext cx="657268" cy="1132250"/>
          </a:xfrm>
          <a:prstGeom prst="downArrow">
            <a:avLst/>
          </a:prstGeom>
          <a:solidFill>
            <a:srgbClr val="86E38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92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AutoShape 3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3" name="AutoShape 5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5" name="AutoShape 7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486802" y="6297357"/>
            <a:ext cx="2057400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53</a:t>
            </a:fld>
            <a:endParaRPr lang="ru-RU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443428"/>
              </p:ext>
            </p:extLst>
          </p:nvPr>
        </p:nvGraphicFramePr>
        <p:xfrm>
          <a:off x="327415" y="957418"/>
          <a:ext cx="8442038" cy="573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2656"/>
                <a:gridCol w="1385455"/>
                <a:gridCol w="1403927"/>
              </a:tblGrid>
              <a:tr h="766564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проекта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37ED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Срок реализации</a:t>
                      </a:r>
                    </a:p>
                  </a:txBody>
                  <a:tcPr>
                    <a:solidFill>
                      <a:srgbClr val="37ED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 инвестиций, млн. руб.</a:t>
                      </a:r>
                    </a:p>
                  </a:txBody>
                  <a:tcPr>
                    <a:solidFill>
                      <a:srgbClr val="37ED89"/>
                    </a:solidFill>
                  </a:tcPr>
                </a:tc>
              </a:tr>
              <a:tr h="286327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Сельское хозяйство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Строительство животноводческого комплекса </a:t>
                      </a:r>
                      <a:b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системой беспривязного содержания и доильным залом на 1 200 голов, ООО «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Лузинское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молоко»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1 000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Строительство доильного зала на 600 голов с содержанием 1 200 голов,  СПК «Пушкинский»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2020-2021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Реконструкция цеха для приготовления комбикормов, СПК «Пушкинский»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Восстановление оросительной системы,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ИП Глава К(Ф)Х 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Кашкаров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А.Е., 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Учайкин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Ю.Б.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2019-2020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Модернизация и реконструкция, промышленного комплекса 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Чунаевскский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34 000 голов, 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АО «Омский бекон»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2016-2023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5 000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производственного элеватора для бесперебойной работы комбикормового производства, мощность 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860 тыс. тонн, ООО «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Титан-Агро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2020-2024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7 000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Ферма для выращивания КРС, ИП 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Славнов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Н.А.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2019-2020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pic>
        <p:nvPicPr>
          <p:cNvPr id="13" name="Рисунок 12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1890" y="1"/>
            <a:ext cx="942109" cy="114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91608" y="-5841"/>
            <a:ext cx="73022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Инвестиционные проекты, реализуемые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2020 и последующие годы</a:t>
            </a:r>
          </a:p>
        </p:txBody>
      </p:sp>
    </p:spTree>
    <p:extLst>
      <p:ext uri="{BB962C8B-B14F-4D97-AF65-F5344CB8AC3E}">
        <p14:creationId xmlns:p14="http://schemas.microsoft.com/office/powerpoint/2010/main" val="87380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AutoShape 3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3" name="AutoShape 5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5" name="AutoShape 7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486802" y="6297357"/>
            <a:ext cx="2057400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54</a:t>
            </a:fld>
            <a:endParaRPr lang="ru-RU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177342"/>
              </p:ext>
            </p:extLst>
          </p:nvPr>
        </p:nvGraphicFramePr>
        <p:xfrm>
          <a:off x="460375" y="939799"/>
          <a:ext cx="8442038" cy="565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2656"/>
                <a:gridCol w="1385455"/>
                <a:gridCol w="1403927"/>
              </a:tblGrid>
              <a:tr h="775031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проекта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37ED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Срок реализации</a:t>
                      </a:r>
                    </a:p>
                  </a:txBody>
                  <a:tcPr>
                    <a:solidFill>
                      <a:srgbClr val="37ED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 инвестиций, млн. руб.</a:t>
                      </a:r>
                    </a:p>
                  </a:txBody>
                  <a:tcPr>
                    <a:solidFill>
                      <a:srgbClr val="37ED89"/>
                    </a:solidFill>
                  </a:tcPr>
                </a:tc>
              </a:tr>
              <a:tr h="286327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логистической системы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Агрологистический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центр, ООО «Содружество-Сибирь», 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2018-2020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Строительство придорожного комплекса </a:t>
                      </a:r>
                      <a:b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окружной дороге на участке Федоровка-Александровка, ООО «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Камышловское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2014-2020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логистического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центра, организация работы оптово-розничного рынка, ООО «ИНТА»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2017-2023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Промышленность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Открытие цеха по производству полимерных материалов, ООО «НПП «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Сатурн-Агро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2019-2020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Строительство цеха 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металлопереработки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b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 создание на его базе регионального учебного центра совместно с компанией DMG MORI, ООО «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Метеоприбор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2019-2021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140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Производственный комплекс по переработке масличных культур, ООО «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ИстВэй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Компани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2019-2020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Производство войлока и валяной обуви, ООО «ПИМ»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2020-2021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4,5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pic>
        <p:nvPicPr>
          <p:cNvPr id="13" name="Рисунок 12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1890" y="1"/>
            <a:ext cx="942109" cy="114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891608" y="-5841"/>
            <a:ext cx="73022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Инвестиционные проекты, реализуемые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2020 и последующие годы</a:t>
            </a:r>
          </a:p>
        </p:txBody>
      </p:sp>
    </p:spTree>
    <p:extLst>
      <p:ext uri="{BB962C8B-B14F-4D97-AF65-F5344CB8AC3E}">
        <p14:creationId xmlns:p14="http://schemas.microsoft.com/office/powerpoint/2010/main" val="247783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AutoShape 3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3" name="AutoShape 5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5" name="AutoShape 7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486802" y="6297357"/>
            <a:ext cx="2057400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55</a:t>
            </a:fld>
            <a:endParaRPr lang="ru-RU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383060"/>
              </p:ext>
            </p:extLst>
          </p:nvPr>
        </p:nvGraphicFramePr>
        <p:xfrm>
          <a:off x="455083" y="891869"/>
          <a:ext cx="8534247" cy="5300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4865"/>
                <a:gridCol w="1385455"/>
                <a:gridCol w="1403927"/>
              </a:tblGrid>
              <a:tr h="851915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проекта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37ED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Срок реализации</a:t>
                      </a:r>
                    </a:p>
                  </a:txBody>
                  <a:tcPr>
                    <a:solidFill>
                      <a:srgbClr val="37ED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 инвестиций, млн. руб.</a:t>
                      </a:r>
                    </a:p>
                  </a:txBody>
                  <a:tcPr>
                    <a:solidFill>
                      <a:srgbClr val="37ED89"/>
                    </a:solidFill>
                  </a:tcPr>
                </a:tc>
              </a:tr>
              <a:tr h="347077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Туризм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94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туристической базы на о. 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Захламинский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Генрихсон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С.А.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2014-2020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59949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Строительство туристического центра,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Пальчиков В.И.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2014-2020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383888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Социальное предпринимательство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599496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групп дневного пребывания детей, </a:t>
                      </a:r>
                      <a:b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Петров Н.А.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2017-2020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383888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Центр развития и досуга, ИП Герман А.М.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0,6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83888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Сфера услуг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383888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Открытие пекарни,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Арсамаков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Т.Р.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2017-2020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83888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Кафе-пекарня, ИП Грязнова А.А.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2020-2021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383888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Швейная мастерская, ИП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Жильникова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М.А.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0,8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pic>
        <p:nvPicPr>
          <p:cNvPr id="13" name="Рисунок 12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757" y="1"/>
            <a:ext cx="868242" cy="105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891608" y="-5841"/>
            <a:ext cx="73022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Инвестиционные проекты, реализуемые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2020 и последующие годы</a:t>
            </a:r>
          </a:p>
        </p:txBody>
      </p:sp>
    </p:spTree>
    <p:extLst>
      <p:ext uri="{BB962C8B-B14F-4D97-AF65-F5344CB8AC3E}">
        <p14:creationId xmlns:p14="http://schemas.microsoft.com/office/powerpoint/2010/main" val="194150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AutoShape 3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3" name="AutoShape 5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5" name="AutoShape 7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55743" y="6297357"/>
            <a:ext cx="2057400" cy="365125"/>
          </a:xfrm>
        </p:spPr>
        <p:txBody>
          <a:bodyPr/>
          <a:lstStyle/>
          <a:p>
            <a:fld id="{CC173F88-3387-453B-9303-AC0210B95CB8}" type="slidenum">
              <a:rPr lang="ru-RU" smtClean="0">
                <a:solidFill>
                  <a:schemeClr val="tx1"/>
                </a:solidFill>
              </a:rPr>
              <a:pPr/>
              <a:t>56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588166"/>
              </p:ext>
            </p:extLst>
          </p:nvPr>
        </p:nvGraphicFramePr>
        <p:xfrm>
          <a:off x="460375" y="891871"/>
          <a:ext cx="8534247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4865"/>
                <a:gridCol w="1385455"/>
                <a:gridCol w="1403927"/>
              </a:tblGrid>
              <a:tr h="773546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проекта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37ED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Срок реализации</a:t>
                      </a:r>
                    </a:p>
                  </a:txBody>
                  <a:tcPr>
                    <a:solidFill>
                      <a:srgbClr val="37ED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 инвестиций, млн. руб.</a:t>
                      </a:r>
                    </a:p>
                  </a:txBody>
                  <a:tcPr>
                    <a:solidFill>
                      <a:srgbClr val="37ED89"/>
                    </a:solidFill>
                  </a:tcPr>
                </a:tc>
              </a:tr>
              <a:tr h="286327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Торговля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Реконструкция магазина с целью возведения пристройки (для открытия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автомойки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фитнес-зала),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ИП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Боридько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Л.Я.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2016-2020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Реконструкция здания розничного магазина,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Деккерт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Е.В.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2017-2020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pic>
        <p:nvPicPr>
          <p:cNvPr id="13" name="Рисунок 12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757" y="1"/>
            <a:ext cx="868242" cy="105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ашивка 10"/>
          <p:cNvSpPr/>
          <p:nvPr/>
        </p:nvSpPr>
        <p:spPr>
          <a:xfrm>
            <a:off x="5378824" y="3716062"/>
            <a:ext cx="3603812" cy="2096653"/>
          </a:xfrm>
          <a:prstGeom prst="chevron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Более 750 рабочих мест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460397" y="3737849"/>
            <a:ext cx="2325834" cy="2041236"/>
          </a:xfrm>
          <a:prstGeom prst="homePlate">
            <a:avLst/>
          </a:prstGeom>
          <a:solidFill>
            <a:srgbClr val="FFFFD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37 проектов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1961629" y="3717856"/>
            <a:ext cx="4234776" cy="2096653"/>
          </a:xfrm>
          <a:prstGeom prst="chevron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Суммарный планируемый объем инвестиций –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 млрд. руб.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91608" y="-5841"/>
            <a:ext cx="73022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Инвестиционные проекты, реализуемые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2020 и последующие годы</a:t>
            </a:r>
          </a:p>
        </p:txBody>
      </p:sp>
    </p:spTree>
    <p:extLst>
      <p:ext uri="{BB962C8B-B14F-4D97-AF65-F5344CB8AC3E}">
        <p14:creationId xmlns:p14="http://schemas.microsoft.com/office/powerpoint/2010/main" val="352033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/>
          <p:cNvSpPr>
            <a:spLocks noGrp="1"/>
          </p:cNvSpPr>
          <p:nvPr>
            <p:ph type="sldNum" sz="quarter" idx="4294967295"/>
          </p:nvPr>
        </p:nvSpPr>
        <p:spPr>
          <a:xfrm>
            <a:off x="7010400" y="6626225"/>
            <a:ext cx="2133600" cy="155575"/>
          </a:xfrm>
          <a:prstGeom prst="rect">
            <a:avLst/>
          </a:prstGeom>
        </p:spPr>
        <p:txBody>
          <a:bodyPr/>
          <a:lstStyle/>
          <a:p>
            <a:fld id="{816D1E3F-3164-439A-AD32-80C3F3C91E3B}" type="slidenum">
              <a:rPr lang="en-US" altLang="ru-RU" smtClean="0"/>
              <a:pPr/>
              <a:t>57</a:t>
            </a:fld>
            <a:endParaRPr lang="en-US" alt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755576" y="0"/>
            <a:ext cx="7620877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в сфере ЖКХ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герб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Блок-схема: знак завершения 1"/>
          <p:cNvSpPr/>
          <p:nvPr/>
        </p:nvSpPr>
        <p:spPr>
          <a:xfrm>
            <a:off x="395536" y="908720"/>
            <a:ext cx="5688632" cy="3168352"/>
          </a:xfrm>
          <a:prstGeom prst="flowChartTerminator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потребителей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центрального </a:t>
            </a:r>
            <a:endParaRPr lang="ru-RU" sz="2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теплоснабжения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индивидуальное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газовое: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Андреевка;</a:t>
            </a:r>
          </a:p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Морозовка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Петрушенко;</a:t>
            </a:r>
          </a:p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Красноярка;</a:t>
            </a:r>
          </a:p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Надеждино</a:t>
            </a: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3491880" y="3817913"/>
            <a:ext cx="5544616" cy="2808312"/>
          </a:xfrm>
          <a:prstGeom prst="flowChartTerminator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 в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эксплуатацию автоматизированных газовых </a:t>
            </a:r>
          </a:p>
          <a:p>
            <a:pPr algn="ctr"/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блочно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-модульных котельных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теплоснабжения детского сада и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</a:t>
            </a:r>
          </a:p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Морозовка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вывод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эксплуатации централизованной системы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теплоснабжения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Автономное газоснабжение | АГ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313" y="1584777"/>
            <a:ext cx="2743109" cy="1816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93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герб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Блок-схема: альтернативный процесс 23"/>
          <p:cNvSpPr/>
          <p:nvPr/>
        </p:nvSpPr>
        <p:spPr>
          <a:xfrm>
            <a:off x="1115616" y="1588314"/>
            <a:ext cx="5728503" cy="4667980"/>
          </a:xfrm>
          <a:prstGeom prst="flowChartAlternateProcess">
            <a:avLst/>
          </a:prstGeom>
          <a:solidFill>
            <a:srgbClr val="FFFFCC"/>
          </a:solidFill>
          <a:ln>
            <a:solidFill>
              <a:srgbClr val="000000"/>
            </a:solidFill>
          </a:ln>
          <a:effectLst>
            <a:glow rad="228600">
              <a:srgbClr val="FF99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2" rIns="96744" bIns="48372" rtlCol="0" anchor="ctr"/>
          <a:lstStyle/>
          <a:p>
            <a:pPr algn="ctr"/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Обеспечение питьевой водой</a:t>
            </a:r>
            <a:endParaRPr lang="en-US" sz="2400" dirty="0" smtClean="0">
              <a:solidFill>
                <a:srgbClr val="00010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solidFill>
                <a:srgbClr val="00010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с. Красная Горка, д. </a:t>
            </a:r>
            <a:r>
              <a:rPr lang="ru-RU" sz="2400" dirty="0" err="1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Подгородка</a:t>
            </a:r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с. Покровка, п. Андреевский, </a:t>
            </a:r>
          </a:p>
          <a:p>
            <a:pPr algn="ctr"/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п. Октябрьский, с. Новотроицкое, </a:t>
            </a:r>
          </a:p>
          <a:p>
            <a:pPr algn="ctr"/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400" dirty="0" err="1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Малокулачье</a:t>
            </a:r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, с. Мельничное, </a:t>
            </a:r>
          </a:p>
          <a:p>
            <a:pPr algn="ctr"/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sz="2400" dirty="0" err="1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Ачаирский</a:t>
            </a:r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, с. Калинино, </a:t>
            </a:r>
          </a:p>
          <a:p>
            <a:pPr algn="ctr"/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с. Андреевка, д.п. </a:t>
            </a:r>
            <a:r>
              <a:rPr lang="ru-RU" sz="2400" dirty="0" err="1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Чернолучинский</a:t>
            </a:r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с. Красноярка, д. Луговая, </a:t>
            </a:r>
          </a:p>
          <a:p>
            <a:pPr algn="ctr"/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2400" dirty="0" err="1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Серебряковка</a:t>
            </a:r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, п. Хвойный, </a:t>
            </a:r>
          </a:p>
          <a:p>
            <a:pPr algn="ctr"/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р. </a:t>
            </a:r>
            <a:r>
              <a:rPr lang="ru-RU" sz="2400" dirty="0" err="1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Петрушенко</a:t>
            </a:r>
            <a:r>
              <a:rPr lang="ru-RU" sz="2400" dirty="0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, д. </a:t>
            </a:r>
            <a:r>
              <a:rPr lang="ru-RU" sz="2400" dirty="0" err="1" smtClean="0">
                <a:solidFill>
                  <a:srgbClr val="000104"/>
                </a:solidFill>
                <a:latin typeface="Times New Roman" pitchFamily="18" charset="0"/>
                <a:cs typeface="Times New Roman" pitchFamily="18" charset="0"/>
              </a:rPr>
              <a:t>Малокулачье</a:t>
            </a:r>
            <a:endParaRPr lang="ru-RU" sz="2400" dirty="0" smtClean="0">
              <a:solidFill>
                <a:srgbClr val="0001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Выноска со стрелкой вниз 1"/>
          <p:cNvSpPr/>
          <p:nvPr/>
        </p:nvSpPr>
        <p:spPr>
          <a:xfrm>
            <a:off x="6420465" y="1454785"/>
            <a:ext cx="2330245" cy="1966841"/>
          </a:xfrm>
          <a:prstGeom prst="downArrowCallout">
            <a:avLst/>
          </a:prstGeom>
          <a:solidFill>
            <a:srgbClr val="FFCC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356,9 млн. руб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0465" y="3602700"/>
            <a:ext cx="2330245" cy="1205274"/>
          </a:xfrm>
          <a:prstGeom prst="rect">
            <a:avLst/>
          </a:prstGeom>
          <a:solidFill>
            <a:srgbClr val="FFDA8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282,4 млн. руб.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федеральный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0465" y="5016635"/>
            <a:ext cx="2330245" cy="1106129"/>
          </a:xfrm>
          <a:prstGeom prst="rect">
            <a:avLst/>
          </a:prstGeom>
          <a:solidFill>
            <a:srgbClr val="FFDA8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74,5 млн. руб.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консолидированный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Омской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19762"/>
            <a:ext cx="64087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Мероприятия в рамках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региональной программы по водоснабжению </a:t>
            </a:r>
          </a:p>
          <a:p>
            <a:pPr algn="ctr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период с 2019 по 2024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5E98E-1459-45FD-BF99-9201AE0744FD}" type="slidenum">
              <a:rPr lang="en-US" altLang="ru-RU" smtClean="0"/>
              <a:pPr/>
              <a:t>58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7973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151362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 на перспективу с сфере ЖКХ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Красная галочка PNG картинки на прозрачном фоне для фотошоп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96" y="762515"/>
            <a:ext cx="891280" cy="83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963374"/>
            <a:ext cx="64087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экологическое воспитание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населения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1816418"/>
            <a:ext cx="75196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организация и обустройство контейнерных площадок в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поселениях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05952" y="2770850"/>
            <a:ext cx="73312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ремонт и содержание сельских дорог, сопряженных с вопросом вывоза ТКО</a:t>
            </a:r>
          </a:p>
        </p:txBody>
      </p:sp>
      <p:pic>
        <p:nvPicPr>
          <p:cNvPr id="9" name="Picture 2" descr="Красная галочка PNG картинки на прозрачном фоне для фотошоп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96" y="1716947"/>
            <a:ext cx="891280" cy="83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расная галочка PNG картинки на прозрачном фоне для фотошоп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96" y="2797001"/>
            <a:ext cx="891280" cy="83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 России начнётся производство «умной» бытовой техн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881646"/>
            <a:ext cx="4479454" cy="2616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6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6405" y="370202"/>
            <a:ext cx="68580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</a:rPr>
              <a:t/>
            </a:r>
            <a:br>
              <a:rPr lang="ru-RU" sz="2800" dirty="0" smtClean="0">
                <a:solidFill>
                  <a:srgbClr val="000000"/>
                </a:solidFill>
              </a:rPr>
            </a:br>
            <a:r>
              <a:rPr lang="ru-RU" sz="3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Неналоговые доходы </a:t>
            </a:r>
            <a:r>
              <a:rPr lang="ru-RU" sz="3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районного </a:t>
            </a:r>
            <a:r>
              <a:rPr lang="ru-RU" sz="3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br>
              <a:rPr lang="ru-RU" sz="3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ru-RU" sz="33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6</a:t>
            </a:fld>
            <a:endParaRPr lang="en-US" altLang="ru-RU"/>
          </a:p>
        </p:txBody>
      </p:sp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356951488"/>
              </p:ext>
            </p:extLst>
          </p:nvPr>
        </p:nvGraphicFramePr>
        <p:xfrm>
          <a:off x="1053293" y="1821492"/>
          <a:ext cx="7983203" cy="4957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3460718" y="1196752"/>
            <a:ext cx="3168352" cy="717530"/>
          </a:xfrm>
          <a:prstGeom prst="roundRect">
            <a:avLst/>
          </a:prstGeom>
          <a:solidFill>
            <a:srgbClr val="FFFF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811" tIns="48907" rIns="97811" bIns="48907" rtlCol="0" anchor="ctr"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</a:p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101,1 млн. руб.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21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151362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Планы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5008" y="782997"/>
            <a:ext cx="7425344" cy="516466"/>
          </a:xfrm>
          <a:prstGeom prst="roundRect">
            <a:avLst/>
          </a:prstGeom>
          <a:solidFill>
            <a:srgbClr val="86E38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риобретение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жилья для семьи молодых учителей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Красноярка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95736" y="1489447"/>
            <a:ext cx="6768752" cy="469917"/>
          </a:xfrm>
          <a:prstGeom prst="roundRect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троительство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 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140 мест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п. Иртышский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5008" y="2151144"/>
            <a:ext cx="7425344" cy="6597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Покровского ДК и Иртышского филиала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ДШИ Омского района»,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отопления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Ключевского ДК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74008" y="2999484"/>
            <a:ext cx="6768752" cy="1029824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отборе для предоставления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Андреевского ДК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5008" y="4221088"/>
            <a:ext cx="7353336" cy="1320388"/>
          </a:xfrm>
          <a:prstGeom prst="roundRect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физкультурно-оздоровительного комплекса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открытого типа в Троицком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(областной бюджет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млн. руб.,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бюджет -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млн. руб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95736" y="5733256"/>
            <a:ext cx="6768752" cy="527032"/>
          </a:xfrm>
          <a:prstGeom prst="roundRect">
            <a:avLst/>
          </a:prstGeom>
          <a:solidFill>
            <a:srgbClr val="A0FCB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Ростовка-2022»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00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2564904"/>
            <a:ext cx="7632848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 i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ru.forexmagnates.com/wp-content/uploads/2015/08/Gavel_PS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2574" y="1082671"/>
            <a:ext cx="2857488" cy="2750817"/>
          </a:xfrm>
          <a:prstGeom prst="rect">
            <a:avLst/>
          </a:prstGeom>
          <a:noFill/>
        </p:spPr>
      </p:pic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115616" y="9943"/>
            <a:ext cx="71354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Претензионная работа по взысканию дебиторской задолженности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 арендаторов-должников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71372" y="3833488"/>
            <a:ext cx="3857652" cy="76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90C"/>
                </a:solidFill>
                <a:latin typeface="Times New Roman" pitchFamily="18" charset="0"/>
                <a:cs typeface="Times New Roman" pitchFamily="18" charset="0"/>
              </a:rPr>
              <a:t>Общая </a:t>
            </a:r>
            <a:r>
              <a:rPr lang="ru-RU" sz="2200" b="1" dirty="0">
                <a:solidFill>
                  <a:srgbClr val="00090C"/>
                </a:solidFill>
                <a:latin typeface="Times New Roman" pitchFamily="18" charset="0"/>
                <a:cs typeface="Times New Roman" pitchFamily="18" charset="0"/>
              </a:rPr>
              <a:t>сумма взыскания – </a:t>
            </a:r>
            <a:r>
              <a:rPr lang="ru-RU" sz="2200" b="1" dirty="0" smtClean="0">
                <a:solidFill>
                  <a:srgbClr val="00090C"/>
                </a:solidFill>
                <a:latin typeface="Times New Roman" pitchFamily="18" charset="0"/>
                <a:cs typeface="Times New Roman" pitchFamily="18" charset="0"/>
              </a:rPr>
              <a:t>53,1 млн. руб.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23384" y="1471538"/>
            <a:ext cx="3353629" cy="1739304"/>
          </a:xfrm>
          <a:prstGeom prst="roundRect">
            <a:avLst/>
          </a:prstGeom>
          <a:solidFill>
            <a:srgbClr val="F8C66C"/>
          </a:solidFill>
          <a:ln>
            <a:solidFill>
              <a:srgbClr val="0009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lvl="0" algn="ctr"/>
            <a:r>
              <a:rPr lang="ru-RU" sz="2200" b="1" dirty="0" smtClean="0">
                <a:solidFill>
                  <a:srgbClr val="00090C"/>
                </a:solidFill>
                <a:latin typeface="Times New Roman" pitchFamily="18" charset="0"/>
                <a:cs typeface="Times New Roman" pitchFamily="18" charset="0"/>
              </a:rPr>
              <a:t>404 </a:t>
            </a:r>
            <a:r>
              <a:rPr lang="ru-RU" sz="2200" dirty="0" smtClean="0">
                <a:solidFill>
                  <a:srgbClr val="00090C"/>
                </a:solidFill>
                <a:latin typeface="Times New Roman" pitchFamily="18" charset="0"/>
                <a:cs typeface="Times New Roman" pitchFamily="18" charset="0"/>
              </a:rPr>
              <a:t>иска </a:t>
            </a:r>
            <a:br>
              <a:rPr lang="ru-RU" sz="2200" dirty="0" smtClean="0">
                <a:solidFill>
                  <a:srgbClr val="00090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090C"/>
                </a:solidFill>
                <a:latin typeface="Times New Roman" pitchFamily="18" charset="0"/>
                <a:cs typeface="Times New Roman" pitchFamily="18" charset="0"/>
              </a:rPr>
              <a:t>о взыскании задолженности </a:t>
            </a:r>
            <a:br>
              <a:rPr lang="ru-RU" sz="2200" dirty="0" smtClean="0">
                <a:solidFill>
                  <a:srgbClr val="00090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090C"/>
                </a:solidFill>
                <a:latin typeface="Times New Roman" pitchFamily="18" charset="0"/>
                <a:cs typeface="Times New Roman" pitchFamily="18" charset="0"/>
              </a:rPr>
              <a:t>по договорам аренды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2257256" y="3210016"/>
            <a:ext cx="1285884" cy="714380"/>
          </a:xfrm>
          <a:prstGeom prst="downArrow">
            <a:avLst/>
          </a:prstGeom>
          <a:solidFill>
            <a:srgbClr val="A0FCB4"/>
          </a:solidFill>
          <a:ln>
            <a:solidFill>
              <a:srgbClr val="0009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ru-RU" sz="2400" dirty="0">
              <a:solidFill>
                <a:srgbClr val="00090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76056" y="3847416"/>
            <a:ext cx="3709664" cy="1309776"/>
          </a:xfrm>
          <a:prstGeom prst="roundRect">
            <a:avLst/>
          </a:prstGeom>
          <a:solidFill>
            <a:srgbClr val="F8C66C"/>
          </a:solidFill>
          <a:ln>
            <a:solidFill>
              <a:srgbClr val="0009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lvl="0" algn="ct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200" dirty="0" smtClean="0">
                <a:solidFill>
                  <a:srgbClr val="00090C"/>
                </a:solidFill>
                <a:latin typeface="Times New Roman" pitchFamily="18" charset="0"/>
                <a:cs typeface="Times New Roman" pitchFamily="18" charset="0"/>
              </a:rPr>
              <a:t> заседаний Комиссии </a:t>
            </a:r>
          </a:p>
          <a:p>
            <a:pPr lvl="0" algn="ctr"/>
            <a:r>
              <a:rPr lang="ru-RU" sz="2200" dirty="0" smtClean="0">
                <a:solidFill>
                  <a:srgbClr val="00090C"/>
                </a:solidFill>
                <a:latin typeface="Times New Roman" pitchFamily="18" charset="0"/>
                <a:cs typeface="Times New Roman" pitchFamily="18" charset="0"/>
              </a:rPr>
              <a:t>по мобилизации доходов </a:t>
            </a:r>
          </a:p>
          <a:p>
            <a:pPr lvl="0" algn="ctr"/>
            <a:r>
              <a:rPr lang="ru-RU" sz="2200" dirty="0" smtClean="0">
                <a:solidFill>
                  <a:srgbClr val="00090C"/>
                </a:solidFill>
                <a:latin typeface="Times New Roman" pitchFamily="18" charset="0"/>
                <a:cs typeface="Times New Roman" pitchFamily="18" charset="0"/>
              </a:rPr>
              <a:t>в районный бюджет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6466541" y="5157192"/>
            <a:ext cx="928694" cy="500066"/>
          </a:xfrm>
          <a:prstGeom prst="downArrow">
            <a:avLst/>
          </a:prstGeom>
          <a:solidFill>
            <a:srgbClr val="A0FCB4"/>
          </a:solidFill>
          <a:ln>
            <a:solidFill>
              <a:srgbClr val="0009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ru-RU" sz="2400" dirty="0">
              <a:solidFill>
                <a:srgbClr val="00090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76056" y="5627891"/>
            <a:ext cx="3709664" cy="76942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90C"/>
                </a:solidFill>
                <a:latin typeface="Times New Roman" pitchFamily="18" charset="0"/>
                <a:cs typeface="Times New Roman" pitchFamily="18" charset="0"/>
              </a:rPr>
              <a:t>Дополнительно выплачено должниками </a:t>
            </a:r>
            <a:r>
              <a:rPr lang="ru-RU" sz="2200" b="1" dirty="0" smtClean="0">
                <a:solidFill>
                  <a:srgbClr val="00090C"/>
                </a:solidFill>
                <a:latin typeface="Times New Roman" pitchFamily="18" charset="0"/>
                <a:cs typeface="Times New Roman" pitchFamily="18" charset="0"/>
              </a:rPr>
              <a:t>1,8 </a:t>
            </a:r>
            <a:r>
              <a:rPr lang="ru-RU" sz="2200" b="1" dirty="0">
                <a:solidFill>
                  <a:srgbClr val="00090C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7</a:t>
            </a:fld>
            <a:endParaRPr lang="en-US" alt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2257256" y="4720539"/>
            <a:ext cx="1285884" cy="714380"/>
          </a:xfrm>
          <a:prstGeom prst="downArrow">
            <a:avLst/>
          </a:prstGeom>
          <a:solidFill>
            <a:srgbClr val="A0FCB4"/>
          </a:solidFill>
          <a:ln>
            <a:solidFill>
              <a:srgbClr val="0009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ru-RU" sz="2400" dirty="0">
              <a:solidFill>
                <a:srgbClr val="00090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440623" y="5342150"/>
            <a:ext cx="3022113" cy="76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90C"/>
                </a:solidFill>
                <a:latin typeface="Times New Roman" pitchFamily="18" charset="0"/>
                <a:cs typeface="Times New Roman" pitchFamily="18" charset="0"/>
              </a:rPr>
              <a:t>Взыскано в бюджет – 4,3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86569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214290"/>
            <a:ext cx="68580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</a:rPr>
              <a:t/>
            </a:r>
            <a:br>
              <a:rPr lang="ru-RU" sz="2800" dirty="0" smtClean="0">
                <a:solidFill>
                  <a:srgbClr val="000000"/>
                </a:solidFill>
              </a:rPr>
            </a:br>
            <a:r>
              <a:rPr lang="ru-RU" sz="2800" dirty="0" smtClean="0">
                <a:solidFill>
                  <a:srgbClr val="000000"/>
                </a:solidFill>
              </a:rPr>
              <a:t/>
            </a:r>
            <a:br>
              <a:rPr lang="ru-RU" sz="2800" dirty="0" smtClean="0">
                <a:solidFill>
                  <a:srgbClr val="000000"/>
                </a:solidFill>
              </a:rPr>
            </a:br>
            <a:r>
              <a:rPr lang="ru-RU" sz="2800" dirty="0" smtClean="0">
                <a:solidFill>
                  <a:srgbClr val="000000"/>
                </a:solidFill>
              </a:rPr>
              <a:t/>
            </a:r>
            <a:br>
              <a:rPr lang="ru-RU" sz="2800" dirty="0" smtClean="0">
                <a:solidFill>
                  <a:srgbClr val="000000"/>
                </a:solidFill>
              </a:rPr>
            </a:br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Омского муниципального района на содержание работников ОМСУ</a:t>
            </a:r>
            <a:b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расчете на одного жителя района, руб.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</a:rPr>
              <a:t/>
            </a:r>
            <a:br>
              <a:rPr lang="ru-RU" sz="2800" dirty="0" smtClean="0">
                <a:solidFill>
                  <a:srgbClr val="000000"/>
                </a:solidFill>
              </a:rPr>
            </a:br>
            <a:r>
              <a:rPr lang="ru-RU" sz="2800" dirty="0" smtClean="0">
                <a:solidFill>
                  <a:srgbClr val="000000"/>
                </a:solidFill>
              </a:rPr>
              <a:t/>
            </a:r>
            <a:br>
              <a:rPr lang="ru-RU" sz="2800" dirty="0" smtClean="0">
                <a:solidFill>
                  <a:srgbClr val="000000"/>
                </a:solidFill>
              </a:rPr>
            </a:br>
            <a:endParaRPr lang="en-US" altLang="ru-RU" sz="28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71CF-2A44-482D-B85E-26D711B53C70}" type="slidenum">
              <a:rPr lang="en-US" altLang="ru-RU" smtClean="0"/>
              <a:pPr/>
              <a:t>8</a:t>
            </a:fld>
            <a:endParaRPr lang="en-US" altLang="ru-RU"/>
          </a:p>
        </p:txBody>
      </p:sp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832693863"/>
              </p:ext>
            </p:extLst>
          </p:nvPr>
        </p:nvGraphicFramePr>
        <p:xfrm>
          <a:off x="1115616" y="1357299"/>
          <a:ext cx="7385474" cy="430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83569" y="5714249"/>
            <a:ext cx="8280919" cy="836316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6705" tIns="48354" rIns="96705" bIns="48354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Средний показатель по муниципальным районам Омской области – 1267,6 рублей на 1 жителя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9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971600" y="1196752"/>
            <a:ext cx="7992888" cy="5184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415632618"/>
              </p:ext>
            </p:extLst>
          </p:nvPr>
        </p:nvGraphicFramePr>
        <p:xfrm>
          <a:off x="1115616" y="2183856"/>
          <a:ext cx="7704857" cy="4020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 descr="герб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4405" y="0"/>
            <a:ext cx="1199595" cy="14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4702" y="-5075"/>
            <a:ext cx="7933721" cy="55331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90765" tIns="45383" rIns="90765" bIns="45383">
            <a:spAutoFit/>
          </a:bodyPr>
          <a:lstStyle/>
          <a:p>
            <a:pPr lvl="0" algn="ctr">
              <a:defRPr/>
            </a:pP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Основные инвесторы района</a:t>
            </a:r>
            <a:endParaRPr lang="ru-RU" sz="3000" b="1" kern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91" name="AutoShape 3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3" name="AutoShape 5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5" name="AutoShape 7" descr="https://media.umag.kz/wp-content/uploads/466935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971601" y="727392"/>
            <a:ext cx="6817316" cy="1279565"/>
          </a:xfrm>
          <a:prstGeom prst="rect">
            <a:avLst/>
          </a:prstGeom>
          <a:solidFill>
            <a:srgbClr val="CCECFF"/>
          </a:solidFill>
          <a:ln w="19050" cap="flat" cmpd="sng" algn="ctr">
            <a:solidFill>
              <a:srgbClr val="000608"/>
            </a:solidFill>
            <a:prstDash val="solid"/>
            <a:headEnd/>
            <a:tailEnd/>
          </a:ln>
          <a:effectLst/>
        </p:spPr>
        <p:txBody>
          <a:bodyPr lIns="91416" tIns="45708" rIns="91416" bIns="45708" anchor="ctr"/>
          <a:lstStyle/>
          <a:p>
            <a:pPr lvl="0" indent="450850" algn="ctr"/>
            <a:r>
              <a:rPr lang="ru-RU" sz="21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5 лет в экономику района привлечено свыше </a:t>
            </a:r>
          </a:p>
          <a:p>
            <a:pPr lvl="0" indent="450850" algn="ctr"/>
            <a:r>
              <a:rPr lang="ru-RU" sz="21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 млрд. рублей инвестиций в основной капитал </a:t>
            </a:r>
          </a:p>
          <a:p>
            <a:pPr lvl="0" indent="450850" algn="ctr"/>
            <a:r>
              <a:rPr lang="ru-RU" sz="21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(более 2 млрд. </a:t>
            </a:r>
            <a:r>
              <a:rPr lang="ru-RU" sz="2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руб. </a:t>
            </a:r>
            <a:r>
              <a:rPr lang="ru-RU" sz="21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в 2019 году)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10400" y="6626225"/>
            <a:ext cx="2133600" cy="155575"/>
          </a:xfrm>
          <a:prstGeom prst="rect">
            <a:avLst/>
          </a:prstGeom>
        </p:spPr>
        <p:txBody>
          <a:bodyPr/>
          <a:lstStyle/>
          <a:p>
            <a:fld id="{816D1E3F-3164-439A-AD32-80C3F3C91E3B}" type="slidenum">
              <a:rPr lang="en-US" altLang="ru-RU" smtClean="0"/>
              <a:pPr/>
              <a:t>9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2833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3264</Words>
  <Application>Microsoft Office PowerPoint</Application>
  <PresentationFormat>Экран (4:3)</PresentationFormat>
  <Paragraphs>815</Paragraphs>
  <Slides>61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61</vt:i4>
      </vt:variant>
    </vt:vector>
  </HeadingPairs>
  <TitlesOfParts>
    <vt:vector size="67" baseType="lpstr">
      <vt:lpstr>Arial</vt:lpstr>
      <vt:lpstr>Calibri</vt:lpstr>
      <vt:lpstr>Times New Roman</vt:lpstr>
      <vt:lpstr>Wingdings</vt:lpstr>
      <vt:lpstr>Тема Office</vt:lpstr>
      <vt:lpstr>Специальное оформление</vt:lpstr>
      <vt:lpstr>Презентация PowerPoint</vt:lpstr>
      <vt:lpstr>Презентация PowerPoint</vt:lpstr>
      <vt:lpstr>Дополнительные меры поддержки бизнеса, пострадавшего в условиях ухудшения ситуации в результате распространения новой короновирусной инфекции</vt:lpstr>
      <vt:lpstr>Презентация PowerPoint</vt:lpstr>
      <vt:lpstr> Налоговые доходы  районного бюджета </vt:lpstr>
      <vt:lpstr> Неналоговые доходы  районного бюджета  </vt:lpstr>
      <vt:lpstr>Презентация PowerPoint</vt:lpstr>
      <vt:lpstr>   Расходы бюджета Омского муниципального района на содержание работников ОМСУ в расчете на одного жителя района, руб.   </vt:lpstr>
      <vt:lpstr>Презентация PowerPoint</vt:lpstr>
      <vt:lpstr>Реализация  инвестиционных проектов</vt:lpstr>
      <vt:lpstr>Инвестиционные проекты,  реализованные в сфере сельского хозяйства</vt:lpstr>
      <vt:lpstr>Инвестиционные проекты,  реализованные в сфере сельского хозяйства</vt:lpstr>
      <vt:lpstr>Инфраструктурные  инвестиционные проекты </vt:lpstr>
      <vt:lpstr>Презентация PowerPoint</vt:lpstr>
      <vt:lpstr>Презентация PowerPoint</vt:lpstr>
      <vt:lpstr>Презентация PowerPoint</vt:lpstr>
      <vt:lpstr>Результаты мероприятий,  направленных на выявление  и легализацию неформально занятых  граждан</vt:lpstr>
      <vt:lpstr>Сфера сельского хозяйства</vt:lpstr>
      <vt:lpstr>Поголовье сельскохозяйственных животных во всех формах собственности</vt:lpstr>
      <vt:lpstr>Причины снижения поголовья сельскохозяйственных животных</vt:lpstr>
      <vt:lpstr>Лидеры по производству продукции животноводства</vt:lpstr>
      <vt:lpstr>Государственная поддержка сельхозтоваропроизводителей</vt:lpstr>
      <vt:lpstr>Высокие показатели</vt:lpstr>
      <vt:lpstr>Экология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Закона Омской области от 30.04.2015  № 1741-ОЗ «О предоставлении отдельным категориям граждан земельных участков  в собственность бесплатно»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Спортивные объекты в поселениях</vt:lpstr>
      <vt:lpstr>Спортивные успехи района</vt:lpstr>
      <vt:lpstr>Наши чемпионы</vt:lpstr>
      <vt:lpstr>Традиционные мероприятия</vt:lpstr>
      <vt:lpstr>Структура консолидированного бюджета  отрасли «Культура» в 2019 году, млн. руб.</vt:lpstr>
      <vt:lpstr>Ремонтно-строительные работы учреждений культуры в 2019 году</vt:lpstr>
      <vt:lpstr>Открытие нового кинозала  в Лузинском СДК – филиале МБУ «ЦКС»</vt:lpstr>
      <vt:lpstr>ГЛАВНОЕ СОБЫТИЕ 2019 года: «90-летие образования Омского района»</vt:lpstr>
      <vt:lpstr>Раздел «Развитие инвестиционной деятельности  на территории Омского района»  Стратегии социально-экономического развития Омского муниципального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otdpredpr</cp:lastModifiedBy>
  <cp:revision>95</cp:revision>
  <dcterms:created xsi:type="dcterms:W3CDTF">2009-01-08T12:15:48Z</dcterms:created>
  <dcterms:modified xsi:type="dcterms:W3CDTF">2020-06-18T10:45:01Z</dcterms:modified>
</cp:coreProperties>
</file>